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45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116140988945313E-2"/>
          <c:y val="6.3794138795347594E-2"/>
          <c:w val="0.73089055572546946"/>
          <c:h val="0.856766245899823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ПУ</c:v>
                </c:pt>
                <c:pt idx="1">
                  <c:v>ОРУ</c:v>
                </c:pt>
                <c:pt idx="2">
                  <c:v>ОД</c:v>
                </c:pt>
                <c:pt idx="3">
                  <c:v>ПИ</c:v>
                </c:pt>
                <c:pt idx="4">
                  <c:v>СИ</c:v>
                </c:pt>
                <c:pt idx="5">
                  <c:v>РД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43</c:v>
                </c:pt>
                <c:pt idx="1">
                  <c:v>18</c:v>
                </c:pt>
                <c:pt idx="2">
                  <c:v>6</c:v>
                </c:pt>
                <c:pt idx="3">
                  <c:v>11</c:v>
                </c:pt>
                <c:pt idx="4">
                  <c:v>11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FA-4B24-BE0F-7BE511AD245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ПУ</c:v>
                </c:pt>
                <c:pt idx="1">
                  <c:v>ОРУ</c:v>
                </c:pt>
                <c:pt idx="2">
                  <c:v>ОД</c:v>
                </c:pt>
                <c:pt idx="3">
                  <c:v>ПИ</c:v>
                </c:pt>
                <c:pt idx="4">
                  <c:v>СИ</c:v>
                </c:pt>
                <c:pt idx="5">
                  <c:v>РД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1-0EFA-4B24-BE0F-7BE511AD245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конец года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ПУ</c:v>
                </c:pt>
                <c:pt idx="1">
                  <c:v>ОРУ</c:v>
                </c:pt>
                <c:pt idx="2">
                  <c:v>ОД</c:v>
                </c:pt>
                <c:pt idx="3">
                  <c:v>ПИ</c:v>
                </c:pt>
                <c:pt idx="4">
                  <c:v>СИ</c:v>
                </c:pt>
                <c:pt idx="5">
                  <c:v>РД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86</c:v>
                </c:pt>
                <c:pt idx="1">
                  <c:v>78</c:v>
                </c:pt>
                <c:pt idx="2">
                  <c:v>52</c:v>
                </c:pt>
                <c:pt idx="3">
                  <c:v>65</c:v>
                </c:pt>
                <c:pt idx="4">
                  <c:v>75</c:v>
                </c:pt>
                <c:pt idx="5">
                  <c:v>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EFA-4B24-BE0F-7BE511AD2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847296"/>
        <c:axId val="133869952"/>
      </c:barChart>
      <c:catAx>
        <c:axId val="133847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33869952"/>
        <c:crosses val="autoZero"/>
        <c:auto val="1"/>
        <c:lblAlgn val="ctr"/>
        <c:lblOffset val="100"/>
        <c:noMultiLvlLbl val="0"/>
      </c:catAx>
      <c:valAx>
        <c:axId val="133869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3847296"/>
        <c:crosses val="autoZero"/>
        <c:crossBetween val="between"/>
      </c:valAx>
    </c:plotArea>
    <c:legend>
      <c:legendPos val="r"/>
      <c:legendEntry>
        <c:idx val="1"/>
        <c:delete val="1"/>
      </c:legendEntry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5422045969539969"/>
          <c:y val="5.9930494028975378E-2"/>
          <c:w val="0.74246445756780466"/>
          <c:h val="0.759665979252594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начало года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бег 10м</c:v>
                </c:pt>
                <c:pt idx="1">
                  <c:v>бег 30м</c:v>
                </c:pt>
                <c:pt idx="2">
                  <c:v>метание мяча из-за головы</c:v>
                </c:pt>
                <c:pt idx="3">
                  <c:v>метание правой рукой</c:v>
                </c:pt>
                <c:pt idx="4">
                  <c:v>метание левой рукой</c:v>
                </c:pt>
                <c:pt idx="5">
                  <c:v>прыжок в длину с места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6</c:v>
                </c:pt>
                <c:pt idx="1">
                  <c:v>67</c:v>
                </c:pt>
                <c:pt idx="2">
                  <c:v>10</c:v>
                </c:pt>
                <c:pt idx="3">
                  <c:v>17</c:v>
                </c:pt>
                <c:pt idx="4">
                  <c:v>20</c:v>
                </c:pt>
                <c:pt idx="5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1-46B0-BEF0-3B90A050F79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конец года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бег 10м</c:v>
                </c:pt>
                <c:pt idx="1">
                  <c:v>бег 30м</c:v>
                </c:pt>
                <c:pt idx="2">
                  <c:v>метание мяча из-за головы</c:v>
                </c:pt>
                <c:pt idx="3">
                  <c:v>метание правой рукой</c:v>
                </c:pt>
                <c:pt idx="4">
                  <c:v>метание левой рукой</c:v>
                </c:pt>
                <c:pt idx="5">
                  <c:v>прыжок в длину с места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8</c:v>
                </c:pt>
                <c:pt idx="1">
                  <c:v>75</c:v>
                </c:pt>
                <c:pt idx="2">
                  <c:v>34</c:v>
                </c:pt>
                <c:pt idx="3">
                  <c:v>37</c:v>
                </c:pt>
                <c:pt idx="4">
                  <c:v>34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81-46B0-BEF0-3B90A050F792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Лист1!$A$2:$A$7</c:f>
              <c:strCache>
                <c:ptCount val="6"/>
                <c:pt idx="0">
                  <c:v>бег 10м</c:v>
                </c:pt>
                <c:pt idx="1">
                  <c:v>бег 30м</c:v>
                </c:pt>
                <c:pt idx="2">
                  <c:v>метание мяча из-за головы</c:v>
                </c:pt>
                <c:pt idx="3">
                  <c:v>метание правой рукой</c:v>
                </c:pt>
                <c:pt idx="4">
                  <c:v>метание левой рукой</c:v>
                </c:pt>
                <c:pt idx="5">
                  <c:v>прыжок в длину с места</c:v>
                </c:pt>
              </c:strCache>
            </c:strRef>
          </c:cat>
          <c:val>
            <c:numRef>
              <c:f>Лист1!$D$2:$D$7</c:f>
              <c:numCache>
                <c:formatCode>General</c:formatCode>
                <c:ptCount val="6"/>
              </c:numCache>
            </c:numRef>
          </c:val>
          <c:extLst>
            <c:ext xmlns:c16="http://schemas.microsoft.com/office/drawing/2014/chart" uri="{C3380CC4-5D6E-409C-BE32-E72D297353CC}">
              <c16:uniqueId val="{00000002-9481-46B0-BEF0-3B90A050F7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478016"/>
        <c:axId val="105479552"/>
      </c:barChart>
      <c:catAx>
        <c:axId val="1054780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5479552"/>
        <c:crosses val="autoZero"/>
        <c:auto val="1"/>
        <c:lblAlgn val="ctr"/>
        <c:lblOffset val="100"/>
        <c:noMultiLvlLbl val="0"/>
      </c:catAx>
      <c:valAx>
        <c:axId val="1054795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5478016"/>
        <c:crosses val="autoZero"/>
        <c:crossBetween val="between"/>
      </c:valAx>
    </c:plotArea>
    <c:legend>
      <c:legendPos val="r"/>
      <c:legendEntry>
        <c:idx val="2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E2D4-ADEB-4D91-9731-5952C6CD9AAB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CF79-B325-4C73-BBB6-822E002CE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E2D4-ADEB-4D91-9731-5952C6CD9AAB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CF79-B325-4C73-BBB6-822E002CE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E2D4-ADEB-4D91-9731-5952C6CD9AAB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CF79-B325-4C73-BBB6-822E002CE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E2D4-ADEB-4D91-9731-5952C6CD9AAB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CF79-B325-4C73-BBB6-822E002CE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E2D4-ADEB-4D91-9731-5952C6CD9AAB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CF79-B325-4C73-BBB6-822E002CE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E2D4-ADEB-4D91-9731-5952C6CD9AAB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CF79-B325-4C73-BBB6-822E002CE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E2D4-ADEB-4D91-9731-5952C6CD9AAB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CF79-B325-4C73-BBB6-822E002CE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E2D4-ADEB-4D91-9731-5952C6CD9AAB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CF79-B325-4C73-BBB6-822E002CE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E2D4-ADEB-4D91-9731-5952C6CD9AAB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CF79-B325-4C73-BBB6-822E002CE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E2D4-ADEB-4D91-9731-5952C6CD9AAB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CF79-B325-4C73-BBB6-822E002CE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BE2D4-ADEB-4D91-9731-5952C6CD9AAB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6CF79-B325-4C73-BBB6-822E002CE7B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6BE2D4-ADEB-4D91-9731-5952C6CD9AAB}" type="datetimeFigureOut">
              <a:rPr lang="ru-RU" smtClean="0"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6CF79-B325-4C73-BBB6-822E002CE7B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1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5"/>
            <a:ext cx="7772400" cy="2376264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Georgia" panose="02040502050405020303" pitchFamily="18" charset="0"/>
              </a:rPr>
              <a:t>ИТОГИ ОБРАЗОВАТЕЛЬНОЙ ДЕЯТЕЛЬНОСТИ ПО ФИЗИЧЕСКОМУ ВОСПИТАНИЮ </a:t>
            </a:r>
            <a:br>
              <a:rPr lang="ru-RU" sz="3200" dirty="0" smtClean="0">
                <a:latin typeface="Georgia" panose="02040502050405020303" pitchFamily="18" charset="0"/>
              </a:rPr>
            </a:br>
            <a:r>
              <a:rPr lang="ru-RU" sz="3200" dirty="0" smtClean="0">
                <a:latin typeface="Georgia" panose="02040502050405020303" pitchFamily="18" charset="0"/>
              </a:rPr>
              <a:t>  2022-2023 УЧЕБНЫЙ ГОД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59832" y="4797152"/>
            <a:ext cx="5824736" cy="1608584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Инструктор по физической культуре: </a:t>
            </a:r>
          </a:p>
          <a:p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Кишко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Вера Николаевна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https://ds05.infourok.ru/uploads/ex/0df1/00090ea0-5864ea9d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" y="-1"/>
            <a:ext cx="961038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899592" y="548680"/>
            <a:ext cx="82444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ГРАФИЧЕСКОЕ ИЗОБРАЖЕНИЕ РЕЗУЛЬТАТОВ 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освоения образовательной программы  по образовательной области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Arial" pitchFamily="34" charset="0"/>
              </a:rPr>
              <a:t>«Физическое развитие» на 2022-20223уч г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835696" y="1556792"/>
          <a:ext cx="6480720" cy="3709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https://ds05.infourok.ru/uploads/ex/0df1/00090ea0-5864ea9d/img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" y="-1"/>
            <a:ext cx="961038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683568" y="1268760"/>
          <a:ext cx="6768752" cy="3861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187624" y="331857"/>
            <a:ext cx="79563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haroni" pitchFamily="2" charset="-79"/>
              </a:rPr>
              <a:t>ГРАФИЧЕСКОЕ ИЗОБРАЖЕНИЕ РЕЗУЛЬТАТОВ  развития двигательной активности детей на 2022-20223уч г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1674669987_top-fon-com-p-neobichnie-foni-dlya-prezentatsii-powerpoi-1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Book Antiqua" panose="02040602050305030304" pitchFamily="18" charset="0"/>
              </a:rPr>
              <a:t>ЗДОРОВЬЕ В ПРОРЯДКЕ - СПАСИБО ЗАРЯДКЕ!</a:t>
            </a:r>
            <a:endParaRPr lang="ru-RU" sz="3200" dirty="0"/>
          </a:p>
        </p:txBody>
      </p:sp>
      <p:pic>
        <p:nvPicPr>
          <p:cNvPr id="7" name="Рисунок 6" descr="IMG_20230523_081227_09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140968"/>
            <a:ext cx="4320480" cy="3240360"/>
          </a:xfrm>
          <a:prstGeom prst="rect">
            <a:avLst/>
          </a:prstGeom>
        </p:spPr>
      </p:pic>
      <p:pic>
        <p:nvPicPr>
          <p:cNvPr id="8" name="Рисунок 7" descr="IMG_20230523_081215_57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556792"/>
            <a:ext cx="4320480" cy="324036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4669987_top-fon-com-p-neobichnie-foni-dlya-prezentatsii-powerpoi-1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8560" y="692696"/>
            <a:ext cx="5616624" cy="1800200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НЕПОСРЕДСТВЕННО </a:t>
            </a:r>
            <a:b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ОБРАЗОВАТЕЛЬНАЯ </a:t>
            </a:r>
            <a:b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ДЕЯТЕЛЬНАСТЬ </a:t>
            </a:r>
            <a:b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С  ДЕТЬМИ</a:t>
            </a:r>
            <a:endParaRPr lang="ru-RU" sz="3200" dirty="0"/>
          </a:p>
        </p:txBody>
      </p:sp>
      <p:pic>
        <p:nvPicPr>
          <p:cNvPr id="5" name="Рисунок 4" descr="1000008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19" y="3645024"/>
            <a:ext cx="4104457" cy="2801466"/>
          </a:xfrm>
          <a:prstGeom prst="rect">
            <a:avLst/>
          </a:prstGeom>
        </p:spPr>
      </p:pic>
      <p:pic>
        <p:nvPicPr>
          <p:cNvPr id="6" name="Рисунок 5" descr="IMG_20230316_104633_3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628800"/>
            <a:ext cx="4416491" cy="331236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4669987_top-fon-com-p-neobichnie-foni-dlya-prezentatsii-powerpoi-1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Рисунок 4" descr="IMG_20230316_095319_064.jpg"/>
          <p:cNvPicPr>
            <a:picLocks noChangeAspect="1"/>
          </p:cNvPicPr>
          <p:nvPr/>
        </p:nvPicPr>
        <p:blipFill>
          <a:blip r:embed="rId3" cstate="print"/>
          <a:srcRect t="13250" r="9050" b="6951"/>
          <a:stretch>
            <a:fillRect/>
          </a:stretch>
        </p:blipFill>
        <p:spPr>
          <a:xfrm>
            <a:off x="323529" y="3573016"/>
            <a:ext cx="4176463" cy="3096344"/>
          </a:xfrm>
          <a:prstGeom prst="rect">
            <a:avLst/>
          </a:prstGeom>
        </p:spPr>
      </p:pic>
      <p:pic>
        <p:nvPicPr>
          <p:cNvPr id="6" name="Рисунок 5" descr="IMG_20230316_094920_618.jpg"/>
          <p:cNvPicPr>
            <a:picLocks noChangeAspect="1"/>
          </p:cNvPicPr>
          <p:nvPr/>
        </p:nvPicPr>
        <p:blipFill>
          <a:blip r:embed="rId4" cstate="print"/>
          <a:srcRect r="7476" b="10101"/>
          <a:stretch>
            <a:fillRect/>
          </a:stretch>
        </p:blipFill>
        <p:spPr>
          <a:xfrm>
            <a:off x="4716016" y="260649"/>
            <a:ext cx="4211960" cy="3069348"/>
          </a:xfrm>
          <a:prstGeom prst="rect">
            <a:avLst/>
          </a:prstGeom>
        </p:spPr>
      </p:pic>
      <p:pic>
        <p:nvPicPr>
          <p:cNvPr id="8" name="Рисунок 7" descr="100000864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60648"/>
            <a:ext cx="4190966" cy="3024336"/>
          </a:xfrm>
          <a:prstGeom prst="rect">
            <a:avLst/>
          </a:prstGeom>
        </p:spPr>
      </p:pic>
      <p:pic>
        <p:nvPicPr>
          <p:cNvPr id="9" name="Рисунок 8" descr="100000778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016" y="3573016"/>
            <a:ext cx="4176464" cy="309634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74669987_top-fon-com-p-neobichnie-foni-dlya-prezentatsii-powerpoi-1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972616" y="620688"/>
            <a:ext cx="7272808" cy="114300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Кружок </a:t>
            </a:r>
            <a:b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«ШКОЛА МЯЧА»</a:t>
            </a:r>
            <a:endParaRPr lang="ru-RU" sz="3200" dirty="0"/>
          </a:p>
        </p:txBody>
      </p:sp>
      <p:pic>
        <p:nvPicPr>
          <p:cNvPr id="5" name="Рисунок 4" descr="IMG_20221130_152531_826.jpg"/>
          <p:cNvPicPr>
            <a:picLocks noChangeAspect="1"/>
          </p:cNvPicPr>
          <p:nvPr/>
        </p:nvPicPr>
        <p:blipFill>
          <a:blip r:embed="rId3" cstate="print"/>
          <a:srcRect l="20075" t="13251"/>
          <a:stretch>
            <a:fillRect/>
          </a:stretch>
        </p:blipFill>
        <p:spPr>
          <a:xfrm>
            <a:off x="179512" y="2924944"/>
            <a:ext cx="4320480" cy="3517060"/>
          </a:xfrm>
          <a:prstGeom prst="rect">
            <a:avLst/>
          </a:prstGeom>
        </p:spPr>
      </p:pic>
      <p:pic>
        <p:nvPicPr>
          <p:cNvPr id="6" name="Рисунок 5" descr="IMG_20230404_104911_601.jpg"/>
          <p:cNvPicPr>
            <a:picLocks noChangeAspect="1"/>
          </p:cNvPicPr>
          <p:nvPr/>
        </p:nvPicPr>
        <p:blipFill>
          <a:blip r:embed="rId4" cstate="print"/>
          <a:srcRect l="15954" t="6358" r="-1040" b="732"/>
          <a:stretch>
            <a:fillRect/>
          </a:stretch>
        </p:blipFill>
        <p:spPr>
          <a:xfrm>
            <a:off x="4679506" y="1052736"/>
            <a:ext cx="4376568" cy="358421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4669987_top-fon-com-p-neobichnie-foni-dlya-prezentatsii-powerpoi-1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IMG_20230404_104538_228.jpg"/>
          <p:cNvPicPr>
            <a:picLocks noChangeAspect="1"/>
          </p:cNvPicPr>
          <p:nvPr/>
        </p:nvPicPr>
        <p:blipFill>
          <a:blip r:embed="rId3" cstate="print"/>
          <a:srcRect t="6838" r="2552"/>
          <a:stretch>
            <a:fillRect/>
          </a:stretch>
        </p:blipFill>
        <p:spPr>
          <a:xfrm>
            <a:off x="251520" y="3573016"/>
            <a:ext cx="4104456" cy="2942946"/>
          </a:xfrm>
          <a:prstGeom prst="rect">
            <a:avLst/>
          </a:prstGeom>
        </p:spPr>
      </p:pic>
      <p:pic>
        <p:nvPicPr>
          <p:cNvPr id="7" name="Рисунок 6" descr="IMG_20230404_104848_55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260648"/>
            <a:ext cx="4104456" cy="3158970"/>
          </a:xfrm>
          <a:prstGeom prst="rect">
            <a:avLst/>
          </a:prstGeom>
        </p:spPr>
      </p:pic>
      <p:pic>
        <p:nvPicPr>
          <p:cNvPr id="9" name="Рисунок 8" descr="IMG_20230404_104527_496.jpg"/>
          <p:cNvPicPr>
            <a:picLocks noChangeAspect="1"/>
          </p:cNvPicPr>
          <p:nvPr/>
        </p:nvPicPr>
        <p:blipFill>
          <a:blip r:embed="rId5" cstate="print"/>
          <a:srcRect l="20075" t="13251"/>
          <a:stretch>
            <a:fillRect/>
          </a:stretch>
        </p:blipFill>
        <p:spPr>
          <a:xfrm>
            <a:off x="4644008" y="3573016"/>
            <a:ext cx="4104456" cy="2966130"/>
          </a:xfrm>
          <a:prstGeom prst="rect">
            <a:avLst/>
          </a:prstGeom>
        </p:spPr>
      </p:pic>
      <p:pic>
        <p:nvPicPr>
          <p:cNvPr id="10" name="Рисунок 9" descr="sports-balls-clipart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32656"/>
            <a:ext cx="4572000" cy="2749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4669987_top-fon-com-p-neobichnie-foni-dlya-prezentatsii-powerpoi-1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404664"/>
            <a:ext cx="475252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Сдача нормативов ГТО дети подготовительных групп</a:t>
            </a:r>
            <a:endParaRPr lang="ru-RU" sz="3200" dirty="0"/>
          </a:p>
        </p:txBody>
      </p:sp>
      <p:pic>
        <p:nvPicPr>
          <p:cNvPr id="4" name="Рисунок 3" descr="IMG_20230303_103711_115.jpg"/>
          <p:cNvPicPr>
            <a:picLocks noChangeAspect="1"/>
          </p:cNvPicPr>
          <p:nvPr/>
        </p:nvPicPr>
        <p:blipFill>
          <a:blip r:embed="rId3" cstate="print"/>
          <a:srcRect l="12720" t="13335" r="13334" b="9083"/>
          <a:stretch>
            <a:fillRect/>
          </a:stretch>
        </p:blipFill>
        <p:spPr>
          <a:xfrm>
            <a:off x="4572000" y="2204864"/>
            <a:ext cx="4392488" cy="3456384"/>
          </a:xfrm>
          <a:prstGeom prst="rect">
            <a:avLst/>
          </a:prstGeom>
        </p:spPr>
      </p:pic>
      <p:pic>
        <p:nvPicPr>
          <p:cNvPr id="6" name="Рисунок 5" descr="IMG_20230303_101531_506.jpg"/>
          <p:cNvPicPr>
            <a:picLocks noChangeAspect="1"/>
          </p:cNvPicPr>
          <p:nvPr/>
        </p:nvPicPr>
        <p:blipFill>
          <a:blip r:embed="rId4" cstate="print"/>
          <a:srcRect r="13775" b="29000"/>
          <a:stretch>
            <a:fillRect/>
          </a:stretch>
        </p:blipFill>
        <p:spPr>
          <a:xfrm>
            <a:off x="179512" y="3356992"/>
            <a:ext cx="4347598" cy="308384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4669987_top-fon-com-p-neobichnie-foni-dlya-prezentatsii-powerpoi-1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836712"/>
            <a:ext cx="4572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002060"/>
                </a:solidFill>
                <a:latin typeface="Georgia" pitchFamily="18" charset="0"/>
              </a:rPr>
              <a:t>Всероссийский фестиваль «Футбол в школе»</a:t>
            </a:r>
            <a:endParaRPr lang="ru-RU" sz="3200" dirty="0"/>
          </a:p>
        </p:txBody>
      </p:sp>
      <p:pic>
        <p:nvPicPr>
          <p:cNvPr id="4" name="Рисунок 3" descr="Слайд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501008"/>
            <a:ext cx="4475989" cy="3356992"/>
          </a:xfrm>
          <a:prstGeom prst="rect">
            <a:avLst/>
          </a:prstGeom>
        </p:spPr>
      </p:pic>
      <p:pic>
        <p:nvPicPr>
          <p:cNvPr id="6" name="Рисунок 5" descr="Слайд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3429000"/>
            <a:ext cx="4283968" cy="3212976"/>
          </a:xfrm>
          <a:prstGeom prst="rect">
            <a:avLst/>
          </a:prstGeom>
        </p:spPr>
      </p:pic>
      <p:pic>
        <p:nvPicPr>
          <p:cNvPr id="7" name="Рисунок 6" descr="Слайд3.JPG"/>
          <p:cNvPicPr>
            <a:picLocks noChangeAspect="1"/>
          </p:cNvPicPr>
          <p:nvPr/>
        </p:nvPicPr>
        <p:blipFill>
          <a:blip r:embed="rId5" cstate="print"/>
          <a:srcRect l="8263" t="4851" r="7476"/>
          <a:stretch>
            <a:fillRect/>
          </a:stretch>
        </p:blipFill>
        <p:spPr>
          <a:xfrm>
            <a:off x="4644008" y="188640"/>
            <a:ext cx="4176464" cy="31045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674669987_top-fon-com-p-neobichnie-foni-dlya-prezentatsii-powerpoi-1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620688"/>
            <a:ext cx="39604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</a:rPr>
              <a:t> </a:t>
            </a:r>
            <a:endParaRPr lang="ru-RU" sz="2800" dirty="0"/>
          </a:p>
        </p:txBody>
      </p:sp>
      <p:pic>
        <p:nvPicPr>
          <p:cNvPr id="4" name="Рисунок 3" descr="de033dcb-c661-4497-b8f7-577c4b172f6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3501008"/>
            <a:ext cx="4091946" cy="3068960"/>
          </a:xfrm>
          <a:prstGeom prst="rect">
            <a:avLst/>
          </a:prstGeom>
        </p:spPr>
      </p:pic>
      <p:pic>
        <p:nvPicPr>
          <p:cNvPr id="5" name="Рисунок 4" descr="IMG_20230404_104040_6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55500" y="188640"/>
            <a:ext cx="4164972" cy="3096344"/>
          </a:xfrm>
          <a:prstGeom prst="rect">
            <a:avLst/>
          </a:prstGeom>
        </p:spPr>
      </p:pic>
      <p:pic>
        <p:nvPicPr>
          <p:cNvPr id="7" name="Рисунок 6" descr="100000037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8" y="3501008"/>
            <a:ext cx="4203467" cy="30570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9677" y="692696"/>
            <a:ext cx="39717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i="1" dirty="0" smtClean="0">
                <a:latin typeface="Georgia" panose="02040502050405020303" pitchFamily="18" charset="0"/>
              </a:rPr>
              <a:t>Да здравствует, </a:t>
            </a:r>
            <a:r>
              <a:rPr lang="ru-RU" sz="4000" i="1" dirty="0" smtClean="0">
                <a:latin typeface="Georgia" panose="02040502050405020303" pitchFamily="18" charset="0"/>
              </a:rPr>
              <a:t>игра!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86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Aharoni</vt:lpstr>
      <vt:lpstr>Arial</vt:lpstr>
      <vt:lpstr>Arial Black</vt:lpstr>
      <vt:lpstr>Book Antiqua</vt:lpstr>
      <vt:lpstr>Calibri</vt:lpstr>
      <vt:lpstr>Georgia</vt:lpstr>
      <vt:lpstr>Times New Roman</vt:lpstr>
      <vt:lpstr>Тема Office</vt:lpstr>
      <vt:lpstr>ИТОГИ ОБРАЗОВАТЕЛЬНОЙ ДЕЯТЕЛЬНОСТИ ПО ФИЗИЧЕСКОМУ ВОСПИТАНИЮ    2022-2023 УЧЕБНЫЙ ГОД</vt:lpstr>
      <vt:lpstr>ЗДОРОВЬЕ В ПРОРЯДКЕ - СПАСИБО ЗАРЯДКЕ!</vt:lpstr>
      <vt:lpstr>НЕПОСРЕДСТВЕННО  ОБРАЗОВАТЕЛЬНАЯ  ДЕЯТЕЛЬНАСТЬ  С  ДЕТЬМИ</vt:lpstr>
      <vt:lpstr>Презентация PowerPoint</vt:lpstr>
      <vt:lpstr>Кружок  «ШКОЛА МЯЧА»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ОБРАЗОВАТЕЛЬНОЙ ДЕЯТЕЛЬНОСТИ ПО ФИЗИЧЕСКОМУ ВОСПИТАНИЮ    2022-2023 УЧЕБНЫЙ ГОД</dc:title>
  <dc:creator>TEMP</dc:creator>
  <cp:lastModifiedBy>user</cp:lastModifiedBy>
  <cp:revision>15</cp:revision>
  <dcterms:created xsi:type="dcterms:W3CDTF">2023-06-13T15:27:01Z</dcterms:created>
  <dcterms:modified xsi:type="dcterms:W3CDTF">2023-06-16T11:18:25Z</dcterms:modified>
</cp:coreProperties>
</file>