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341" r:id="rId2"/>
    <p:sldId id="342" r:id="rId3"/>
    <p:sldId id="275" r:id="rId4"/>
    <p:sldId id="294" r:id="rId5"/>
    <p:sldId id="276" r:id="rId6"/>
    <p:sldId id="273" r:id="rId7"/>
    <p:sldId id="343" r:id="rId8"/>
    <p:sldId id="344" r:id="rId9"/>
    <p:sldId id="281" r:id="rId10"/>
    <p:sldId id="345" r:id="rId11"/>
    <p:sldId id="279" r:id="rId12"/>
    <p:sldId id="351" r:id="rId13"/>
    <p:sldId id="354" r:id="rId14"/>
    <p:sldId id="352" r:id="rId15"/>
    <p:sldId id="346" r:id="rId16"/>
    <p:sldId id="297" r:id="rId17"/>
    <p:sldId id="350" r:id="rId18"/>
    <p:sldId id="349" r:id="rId19"/>
    <p:sldId id="347" r:id="rId20"/>
    <p:sldId id="348" r:id="rId21"/>
    <p:sldId id="270" r:id="rId22"/>
    <p:sldId id="353" r:id="rId23"/>
    <p:sldId id="30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268"/>
    <a:srgbClr val="F79A93"/>
    <a:srgbClr val="7DD9EF"/>
    <a:srgbClr val="B381D9"/>
    <a:srgbClr val="80EC95"/>
    <a:srgbClr val="A66BD3"/>
    <a:srgbClr val="F31929"/>
    <a:srgbClr val="FFFF66"/>
    <a:srgbClr val="FF3399"/>
    <a:srgbClr val="1BB7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57" autoAdjust="0"/>
    <p:restoredTop sz="86420" autoAdjust="0"/>
  </p:normalViewPr>
  <p:slideViewPr>
    <p:cSldViewPr>
      <p:cViewPr varScale="1">
        <p:scale>
          <a:sx n="72" d="100"/>
          <a:sy n="72" d="100"/>
        </p:scale>
        <p:origin x="168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B4DCFA">
                  <a:lumMod val="5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345-4485-9F61-7179314A1FAB}"/>
              </c:ext>
            </c:extLst>
          </c:dPt>
          <c:dPt>
            <c:idx val="1"/>
            <c:bubble3D val="0"/>
            <c:spPr>
              <a:solidFill>
                <a:srgbClr val="F14124">
                  <a:lumMod val="75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345-4485-9F61-7179314A1FA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345-4485-9F61-7179314A1FA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345-4485-9F61-7179314A1FA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19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345-4485-9F61-7179314A1F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599980-BD32-434F-87BD-B3E5E1BA3844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79A1FF-0A86-45B6-9BE2-41999267DD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909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9A1FF-0A86-45B6-9BE2-41999267DD5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277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9A1FF-0A86-45B6-9BE2-41999267DD5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787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6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6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6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6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1" cy="882119"/>
          </a:xfrm>
        </p:spPr>
        <p:txBody>
          <a:bodyPr>
            <a:normAutofit/>
          </a:bodyPr>
          <a:lstStyle>
            <a:lvl1pPr marL="0" indent="0" algn="l">
              <a:buNone/>
              <a:defRPr sz="1523">
                <a:solidFill>
                  <a:schemeClr val="tx2"/>
                </a:solidFill>
              </a:defRPr>
            </a:lvl1pPr>
            <a:lvl2pPr marL="316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33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49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66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82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99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15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32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3132291"/>
            <a:ext cx="7175351" cy="1793167"/>
          </a:xfrm>
          <a:effectLst/>
        </p:spPr>
        <p:txBody>
          <a:bodyPr>
            <a:noAutofit/>
          </a:bodyPr>
          <a:lstStyle>
            <a:lvl1pPr marL="443127" indent="-316520" algn="l">
              <a:defRPr sz="3738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208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23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9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975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06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803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6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6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6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6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7" cy="2423346"/>
          </a:xfrm>
          <a:effectLst/>
        </p:spPr>
        <p:txBody>
          <a:bodyPr anchor="b"/>
          <a:lstStyle>
            <a:lvl1pPr algn="r">
              <a:defRPr sz="3185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5" cy="835460"/>
          </a:xfrm>
        </p:spPr>
        <p:txBody>
          <a:bodyPr anchor="t"/>
          <a:lstStyle>
            <a:lvl1pPr marL="0" indent="0" algn="r">
              <a:buNone/>
              <a:defRPr sz="1385">
                <a:solidFill>
                  <a:schemeClr val="tx2"/>
                </a:solidFill>
              </a:defRPr>
            </a:lvl1pPr>
            <a:lvl2pPr marL="316520" indent="0">
              <a:buNone/>
              <a:defRPr sz="1246">
                <a:solidFill>
                  <a:schemeClr val="tx1">
                    <a:tint val="75000"/>
                  </a:schemeClr>
                </a:solidFill>
              </a:defRPr>
            </a:lvl2pPr>
            <a:lvl3pPr marL="633039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3pPr>
            <a:lvl4pPr marL="949559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4pPr>
            <a:lvl5pPr marL="1266078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5pPr>
            <a:lvl6pPr marL="1582598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6pPr>
            <a:lvl7pPr marL="1899117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7pPr>
            <a:lvl8pPr marL="2215637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8pPr>
            <a:lvl9pPr marL="2532156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687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04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662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16520" indent="0">
              <a:buNone/>
              <a:defRPr sz="1385" b="1"/>
            </a:lvl2pPr>
            <a:lvl3pPr marL="633039" indent="0">
              <a:buNone/>
              <a:defRPr sz="1246" b="1"/>
            </a:lvl3pPr>
            <a:lvl4pPr marL="949559" indent="0">
              <a:buNone/>
              <a:defRPr sz="1108" b="1"/>
            </a:lvl4pPr>
            <a:lvl5pPr marL="1266078" indent="0">
              <a:buNone/>
              <a:defRPr sz="1108" b="1"/>
            </a:lvl5pPr>
            <a:lvl6pPr marL="1582598" indent="0">
              <a:buNone/>
              <a:defRPr sz="1108" b="1"/>
            </a:lvl6pPr>
            <a:lvl7pPr marL="1899117" indent="0">
              <a:buNone/>
              <a:defRPr sz="1108" b="1"/>
            </a:lvl7pPr>
            <a:lvl8pPr marL="2215637" indent="0">
              <a:buNone/>
              <a:defRPr sz="1108" b="1"/>
            </a:lvl8pPr>
            <a:lvl9pPr marL="2532156" indent="0">
              <a:buNone/>
              <a:defRPr sz="110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246"/>
            </a:lvl1pPr>
            <a:lvl2pPr>
              <a:defRPr sz="1246"/>
            </a:lvl2pPr>
            <a:lvl3pPr>
              <a:defRPr sz="1108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3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662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16520" indent="0">
              <a:buNone/>
              <a:defRPr sz="1385" b="1"/>
            </a:lvl2pPr>
            <a:lvl3pPr marL="633039" indent="0">
              <a:buNone/>
              <a:defRPr sz="1246" b="1"/>
            </a:lvl3pPr>
            <a:lvl4pPr marL="949559" indent="0">
              <a:buNone/>
              <a:defRPr sz="1108" b="1"/>
            </a:lvl4pPr>
            <a:lvl5pPr marL="1266078" indent="0">
              <a:buNone/>
              <a:defRPr sz="1108" b="1"/>
            </a:lvl5pPr>
            <a:lvl6pPr marL="1582598" indent="0">
              <a:buNone/>
              <a:defRPr sz="1108" b="1"/>
            </a:lvl6pPr>
            <a:lvl7pPr marL="1899117" indent="0">
              <a:buNone/>
              <a:defRPr sz="1108" b="1"/>
            </a:lvl7pPr>
            <a:lvl8pPr marL="2215637" indent="0">
              <a:buNone/>
              <a:defRPr sz="1108" b="1"/>
            </a:lvl8pPr>
            <a:lvl9pPr marL="2532156" indent="0">
              <a:buNone/>
              <a:defRPr sz="1108" b="1"/>
            </a:lvl9pPr>
          </a:lstStyle>
          <a:p>
            <a:pPr marL="0" lvl="0" indent="0" algn="ctr" defTabSz="633039" rtl="0" eaLnBrk="1" latinLnBrk="0" hangingPunct="1">
              <a:spcBef>
                <a:spcPct val="20000"/>
              </a:spcBef>
              <a:spcAft>
                <a:spcPts val="208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246"/>
            </a:lvl1pPr>
            <a:lvl2pPr>
              <a:defRPr sz="1246"/>
            </a:lvl2pPr>
            <a:lvl3pPr>
              <a:defRPr sz="1108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953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788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071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2209801"/>
            <a:ext cx="3636085" cy="1258493"/>
          </a:xfrm>
          <a:effectLst/>
        </p:spPr>
        <p:txBody>
          <a:bodyPr anchor="b">
            <a:noAutofit/>
          </a:bodyPr>
          <a:lstStyle>
            <a:lvl1pPr marL="158260" indent="-158260" algn="l">
              <a:defRPr sz="1938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731520"/>
            <a:ext cx="4017085" cy="4894730"/>
          </a:xfrm>
        </p:spPr>
        <p:txBody>
          <a:bodyPr anchor="ctr"/>
          <a:lstStyle>
            <a:lvl1pPr>
              <a:defRPr sz="1523"/>
            </a:lvl1pPr>
            <a:lvl2pPr>
              <a:defRPr sz="1385"/>
            </a:lvl2pPr>
            <a:lvl3pPr>
              <a:defRPr sz="1246"/>
            </a:lvl3pPr>
            <a:lvl4pPr>
              <a:defRPr sz="1108"/>
            </a:lvl4pPr>
            <a:lvl5pPr>
              <a:defRPr sz="969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6" y="3497803"/>
            <a:ext cx="3388660" cy="2139518"/>
          </a:xfrm>
        </p:spPr>
        <p:txBody>
          <a:bodyPr/>
          <a:lstStyle>
            <a:lvl1pPr marL="0" indent="0">
              <a:buNone/>
              <a:defRPr sz="969"/>
            </a:lvl1pPr>
            <a:lvl2pPr marL="316520" indent="0">
              <a:buNone/>
              <a:defRPr sz="831"/>
            </a:lvl2pPr>
            <a:lvl3pPr marL="633039" indent="0">
              <a:buNone/>
              <a:defRPr sz="692"/>
            </a:lvl3pPr>
            <a:lvl4pPr marL="949559" indent="0">
              <a:buNone/>
              <a:defRPr sz="623"/>
            </a:lvl4pPr>
            <a:lvl5pPr marL="1266078" indent="0">
              <a:buNone/>
              <a:defRPr sz="623"/>
            </a:lvl5pPr>
            <a:lvl6pPr marL="1582598" indent="0">
              <a:buNone/>
              <a:defRPr sz="623"/>
            </a:lvl6pPr>
            <a:lvl7pPr marL="1899117" indent="0">
              <a:buNone/>
              <a:defRPr sz="623"/>
            </a:lvl7pPr>
            <a:lvl8pPr marL="2215637" indent="0">
              <a:buNone/>
              <a:defRPr sz="623"/>
            </a:lvl8pPr>
            <a:lvl9pPr marL="2532156" indent="0">
              <a:buNone/>
              <a:defRPr sz="62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872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6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6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6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6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1385"/>
            </a:lvl1pPr>
            <a:lvl2pPr marL="316520" indent="0">
              <a:buNone/>
              <a:defRPr sz="1938"/>
            </a:lvl2pPr>
            <a:lvl3pPr marL="633039" indent="0">
              <a:buNone/>
              <a:defRPr sz="1662"/>
            </a:lvl3pPr>
            <a:lvl4pPr marL="949559" indent="0">
              <a:buNone/>
              <a:defRPr sz="1385"/>
            </a:lvl4pPr>
            <a:lvl5pPr marL="1266078" indent="0">
              <a:buNone/>
              <a:defRPr sz="1385"/>
            </a:lvl5pPr>
            <a:lvl6pPr marL="1582598" indent="0">
              <a:buNone/>
              <a:defRPr sz="1385"/>
            </a:lvl6pPr>
            <a:lvl7pPr marL="1899117" indent="0">
              <a:buNone/>
              <a:defRPr sz="1385"/>
            </a:lvl7pPr>
            <a:lvl8pPr marL="2215637" indent="0">
              <a:buNone/>
              <a:defRPr sz="1385"/>
            </a:lvl8pPr>
            <a:lvl9pPr marL="2532156" indent="0">
              <a:buNone/>
              <a:defRPr sz="138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5" cy="2163020"/>
          </a:xfrm>
        </p:spPr>
        <p:txBody>
          <a:bodyPr anchor="b"/>
          <a:lstStyle>
            <a:lvl1pPr marL="126608" indent="-126608">
              <a:buFont typeface="Georgia" pitchFamily="18" charset="0"/>
              <a:buChar char="*"/>
              <a:defRPr sz="1108"/>
            </a:lvl1pPr>
            <a:lvl2pPr marL="316520" indent="0">
              <a:buNone/>
              <a:defRPr sz="831"/>
            </a:lvl2pPr>
            <a:lvl3pPr marL="633039" indent="0">
              <a:buNone/>
              <a:defRPr sz="692"/>
            </a:lvl3pPr>
            <a:lvl4pPr marL="949559" indent="0">
              <a:buNone/>
              <a:defRPr sz="623"/>
            </a:lvl4pPr>
            <a:lvl5pPr marL="1266078" indent="0">
              <a:buNone/>
              <a:defRPr sz="623"/>
            </a:lvl5pPr>
            <a:lvl6pPr marL="1582598" indent="0">
              <a:buNone/>
              <a:defRPr sz="623"/>
            </a:lvl6pPr>
            <a:lvl7pPr marL="1899117" indent="0">
              <a:buNone/>
              <a:defRPr sz="623"/>
            </a:lvl7pPr>
            <a:lvl8pPr marL="2215637" indent="0">
              <a:buNone/>
              <a:defRPr sz="623"/>
            </a:lvl8pPr>
            <a:lvl9pPr marL="2532156" indent="0">
              <a:buNone/>
              <a:defRPr sz="62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9" cy="1143000"/>
          </a:xfrm>
        </p:spPr>
        <p:txBody>
          <a:bodyPr anchor="b">
            <a:noAutofit/>
          </a:bodyPr>
          <a:lstStyle>
            <a:lvl1pPr algn="l">
              <a:defRPr sz="3185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633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6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6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6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6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1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62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1" y="6172201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62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1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31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69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marL="221564" indent="-221564" algn="r" defTabSz="633039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3185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58260" indent="-126608" algn="l" defTabSz="633039" rtl="0" eaLnBrk="1" latinLnBrk="0" hangingPunct="1">
        <a:spcBef>
          <a:spcPct val="20000"/>
        </a:spcBef>
        <a:spcAft>
          <a:spcPts val="208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79823" indent="-126608" algn="l" defTabSz="633039" rtl="0" eaLnBrk="1" latinLnBrk="0" hangingPunct="1">
        <a:spcBef>
          <a:spcPct val="20000"/>
        </a:spcBef>
        <a:spcAft>
          <a:spcPts val="208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38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9735" indent="-126608" algn="l" defTabSz="633039" rtl="0" eaLnBrk="1" latinLnBrk="0" hangingPunct="1">
        <a:spcBef>
          <a:spcPct val="20000"/>
        </a:spcBef>
        <a:spcAft>
          <a:spcPts val="208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24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59647" indent="-126608" algn="l" defTabSz="633039" rtl="0" eaLnBrk="1" latinLnBrk="0" hangingPunct="1">
        <a:spcBef>
          <a:spcPct val="20000"/>
        </a:spcBef>
        <a:spcAft>
          <a:spcPts val="208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62219" indent="-126608" algn="l" defTabSz="633039" rtl="0" eaLnBrk="1" latinLnBrk="0" hangingPunct="1">
        <a:spcBef>
          <a:spcPct val="20000"/>
        </a:spcBef>
        <a:spcAft>
          <a:spcPts val="208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96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52131" indent="-126608" algn="l" defTabSz="633039" rtl="0" eaLnBrk="1" latinLnBrk="0" hangingPunct="1">
        <a:spcBef>
          <a:spcPct val="20000"/>
        </a:spcBef>
        <a:spcAft>
          <a:spcPts val="208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96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61034" indent="-126608" algn="l" defTabSz="633039" rtl="0" eaLnBrk="1" latinLnBrk="0" hangingPunct="1">
        <a:spcBef>
          <a:spcPct val="20000"/>
        </a:spcBef>
        <a:spcAft>
          <a:spcPts val="208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96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82598" indent="-126608" algn="l" defTabSz="633039" rtl="0" eaLnBrk="1" latinLnBrk="0" hangingPunct="1">
        <a:spcBef>
          <a:spcPct val="20000"/>
        </a:spcBef>
        <a:spcAft>
          <a:spcPts val="208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96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91501" indent="-126608" algn="l" defTabSz="633039" rtl="0" eaLnBrk="1" latinLnBrk="0" hangingPunct="1">
        <a:spcBef>
          <a:spcPct val="20000"/>
        </a:spcBef>
        <a:spcAft>
          <a:spcPts val="208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96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33039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1pPr>
      <a:lvl2pPr marL="316520" algn="l" defTabSz="633039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2pPr>
      <a:lvl3pPr marL="633039" algn="l" defTabSz="633039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3pPr>
      <a:lvl4pPr marL="949559" algn="l" defTabSz="633039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4pPr>
      <a:lvl5pPr marL="1266078" algn="l" defTabSz="633039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5pPr>
      <a:lvl6pPr marL="1582598" algn="l" defTabSz="633039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6pPr>
      <a:lvl7pPr marL="1899117" algn="l" defTabSz="633039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7pPr>
      <a:lvl8pPr marL="2215637" algn="l" defTabSz="633039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8pPr>
      <a:lvl9pPr marL="2532156" algn="l" defTabSz="633039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49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917" y="-29784"/>
            <a:ext cx="9141418" cy="68746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99253" y="373627"/>
            <a:ext cx="9252520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b="1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</a:t>
            </a:r>
            <a:r>
              <a:rPr lang="ru-RU" b="1" dirty="0" smtClean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</a:t>
            </a:r>
            <a:r>
              <a:rPr lang="ru-RU" b="1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</a:t>
            </a:r>
            <a:endParaRPr lang="ru-RU" b="1" dirty="0" smtClean="0">
              <a:ln w="10541" cmpd="sng">
                <a:noFill/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700"/>
              </a:lnSpc>
            </a:pPr>
            <a:r>
              <a:rPr lang="ru-RU" b="1" dirty="0" smtClean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</a:t>
            </a:r>
            <a:r>
              <a:rPr lang="ru-RU" b="1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 </a:t>
            </a:r>
            <a:r>
              <a:rPr lang="ru-RU" b="1" dirty="0" smtClean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Чебурашка» г. Волгодонска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18653" y="901977"/>
            <a:ext cx="91558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 отчет младшей группы №5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«Гномики»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2022 – 2023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уч.год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41570" y="6087718"/>
            <a:ext cx="91371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Воспитатели: </a:t>
            </a:r>
            <a:r>
              <a:rPr lang="ru-RU" sz="2400" b="1" dirty="0" err="1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Фреер</a:t>
            </a:r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Ю. А., </a:t>
            </a:r>
            <a:r>
              <a:rPr lang="ru-RU" sz="2400" b="1" dirty="0" err="1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Асварова</a:t>
            </a:r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М. А.</a:t>
            </a:r>
            <a:endParaRPr lang="ru-RU" sz="2400" b="1" dirty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630" y="4941168"/>
            <a:ext cx="1576678" cy="17278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36" y="2167514"/>
            <a:ext cx="4833018" cy="362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65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" y="-99392"/>
            <a:ext cx="9141418" cy="6874607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/>
          <p:nvPr/>
        </p:nvSpPr>
        <p:spPr>
          <a:xfrm>
            <a:off x="971600" y="1070103"/>
            <a:ext cx="3383073" cy="42018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Лепка</a:t>
            </a:r>
            <a:endParaRPr lang="ru-RU" sz="2400" b="1" dirty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015715" y="387359"/>
            <a:ext cx="5112568" cy="465503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521723" y="329642"/>
            <a:ext cx="6100553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31929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 </a:t>
            </a: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Художественно-эстетическое развитие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860032" y="1061983"/>
            <a:ext cx="2952329" cy="428308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BB739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41847" y="1028626"/>
            <a:ext cx="2940482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Рисование</a:t>
            </a:r>
            <a:endParaRPr lang="ru-RU" sz="2400" b="1" dirty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5146" y="1587342"/>
            <a:ext cx="2980359" cy="22352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5146" y="3915265"/>
            <a:ext cx="2982825" cy="22371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7331" y="2181325"/>
            <a:ext cx="4538351" cy="340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907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" y="-99392"/>
            <a:ext cx="9141418" cy="6874607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1839689" y="692696"/>
            <a:ext cx="5472609" cy="41384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       </a:t>
            </a: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Социально-коммуникативное развитие 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663" y="1257812"/>
            <a:ext cx="5191745" cy="517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1190" y="1257811"/>
            <a:ext cx="3822285" cy="3822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6901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" y="-99392"/>
            <a:ext cx="9141418" cy="687460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819" y="548680"/>
            <a:ext cx="3528392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0211" y="1268760"/>
            <a:ext cx="4392488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819" y="4437112"/>
            <a:ext cx="1872208" cy="205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57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" y="-99392"/>
            <a:ext cx="9141418" cy="68746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819" y="4437112"/>
            <a:ext cx="1872208" cy="2051735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815" y="404664"/>
            <a:ext cx="3888432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4457" y="2060848"/>
            <a:ext cx="4202707" cy="4202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1458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8" y="15999"/>
            <a:ext cx="9141418" cy="6874607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2483768" y="476672"/>
            <a:ext cx="4032448" cy="41384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       </a:t>
            </a:r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Изучаем Родной край </a:t>
            </a:r>
            <a:endParaRPr lang="ru-RU" sz="2400" b="1" dirty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3852552"/>
            <a:ext cx="3360374" cy="25202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9542" y="1196752"/>
            <a:ext cx="3360374" cy="2520281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1196752"/>
            <a:ext cx="3312368" cy="248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945" y="3681028"/>
            <a:ext cx="2848781" cy="284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45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8678"/>
            <a:ext cx="9141418" cy="6874607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042405"/>
            <a:ext cx="3500362" cy="262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6256" y="1100350"/>
            <a:ext cx="3384376" cy="2564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193" y="3789040"/>
            <a:ext cx="3498745" cy="2623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5266" y="3827537"/>
            <a:ext cx="3349352" cy="2561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798401" y="406424"/>
            <a:ext cx="5544616" cy="5117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Игровая деятельность</a:t>
            </a:r>
            <a:endParaRPr lang="ru-RU" sz="32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490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418" cy="6874607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2411760" y="476672"/>
            <a:ext cx="4489262" cy="62772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Трудовая деятельность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342413"/>
            <a:ext cx="4176464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1532" y="1412775"/>
            <a:ext cx="3024336" cy="4035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973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160748"/>
            <a:ext cx="345943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8298" y="1160748"/>
            <a:ext cx="3411815" cy="255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4005064"/>
            <a:ext cx="3264363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418" cy="687460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5830" y="431957"/>
            <a:ext cx="8424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«Доброе сердце»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590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418" cy="6874607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3816424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2558" y="1556792"/>
            <a:ext cx="4104456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1"/>
          <a:stretch/>
        </p:blipFill>
        <p:spPr>
          <a:xfrm>
            <a:off x="773104" y="4249638"/>
            <a:ext cx="3637351" cy="212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06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8678"/>
            <a:ext cx="9141418" cy="6874607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364" y="1182129"/>
            <a:ext cx="3888432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0709" y="2276872"/>
            <a:ext cx="4133902" cy="3687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63880" y="504834"/>
            <a:ext cx="2963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месяца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5202161"/>
            <a:ext cx="1379853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03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917" y="-29784"/>
            <a:ext cx="9141418" cy="6874607"/>
          </a:xfrm>
          <a:prstGeom prst="rect">
            <a:avLst/>
          </a:prstGeom>
        </p:spPr>
      </p:pic>
      <p:sp>
        <p:nvSpPr>
          <p:cNvPr id="4" name="Объект 2"/>
          <p:cNvSpPr txBox="1">
            <a:spLocks/>
          </p:cNvSpPr>
          <p:nvPr/>
        </p:nvSpPr>
        <p:spPr>
          <a:xfrm>
            <a:off x="467544" y="548680"/>
            <a:ext cx="8229600" cy="5904656"/>
          </a:xfrm>
          <a:prstGeom prst="rect">
            <a:avLst/>
          </a:prstGeom>
        </p:spPr>
        <p:txBody>
          <a:bodyPr>
            <a:normAutofit/>
          </a:bodyPr>
          <a:lstStyle>
            <a:lvl1pPr marL="158260" indent="-126608" algn="l" defTabSz="633039" rtl="0" eaLnBrk="1" latinLnBrk="0" hangingPunct="1">
              <a:spcBef>
                <a:spcPct val="20000"/>
              </a:spcBef>
              <a:spcAft>
                <a:spcPts val="208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523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79823" indent="-126608" algn="l" defTabSz="633039" rtl="0" eaLnBrk="1" latinLnBrk="0" hangingPunct="1">
              <a:spcBef>
                <a:spcPct val="20000"/>
              </a:spcBef>
              <a:spcAft>
                <a:spcPts val="208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3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9735" indent="-126608" algn="l" defTabSz="633039" rtl="0" eaLnBrk="1" latinLnBrk="0" hangingPunct="1">
              <a:spcBef>
                <a:spcPct val="20000"/>
              </a:spcBef>
              <a:spcAft>
                <a:spcPts val="208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24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59647" indent="-126608" algn="l" defTabSz="633039" rtl="0" eaLnBrk="1" latinLnBrk="0" hangingPunct="1">
              <a:spcBef>
                <a:spcPct val="20000"/>
              </a:spcBef>
              <a:spcAft>
                <a:spcPts val="208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108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2219" indent="-126608" algn="l" defTabSz="633039" rtl="0" eaLnBrk="1" latinLnBrk="0" hangingPunct="1">
              <a:spcBef>
                <a:spcPct val="20000"/>
              </a:spcBef>
              <a:spcAft>
                <a:spcPts val="208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96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52131" indent="-126608" algn="l" defTabSz="633039" rtl="0" eaLnBrk="1" latinLnBrk="0" hangingPunct="1">
              <a:spcBef>
                <a:spcPct val="20000"/>
              </a:spcBef>
              <a:spcAft>
                <a:spcPts val="208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96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61034" indent="-126608" algn="l" defTabSz="633039" rtl="0" eaLnBrk="1" latinLnBrk="0" hangingPunct="1">
              <a:spcBef>
                <a:spcPct val="20000"/>
              </a:spcBef>
              <a:spcAft>
                <a:spcPts val="208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96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82598" indent="-126608" algn="l" defTabSz="633039" rtl="0" eaLnBrk="1" latinLnBrk="0" hangingPunct="1">
              <a:spcBef>
                <a:spcPct val="20000"/>
              </a:spcBef>
              <a:spcAft>
                <a:spcPts val="208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96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91501" indent="-126608" algn="l" defTabSz="633039" rtl="0" eaLnBrk="1" latinLnBrk="0" hangingPunct="1">
              <a:spcBef>
                <a:spcPct val="20000"/>
              </a:spcBef>
              <a:spcAft>
                <a:spcPts val="208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96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Уважаемые родители!</a:t>
            </a:r>
          </a:p>
          <a:p>
            <a:pPr marL="0" indent="0" algn="ctr">
              <a:lnSpc>
                <a:spcPts val="3500"/>
              </a:lnSpc>
              <a:buFont typeface="Georgia" pitchFamily="18" charset="0"/>
              <a:buNone/>
            </a:pPr>
            <a:r>
              <a:rPr lang="ru-RU" dirty="0" smtClean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  <a:t> </a:t>
            </a:r>
            <a:r>
              <a:rPr lang="ru-RU" sz="3600" dirty="0" smtClean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  <a:t>Поздравляем вас с успешным окончанием учебного года! </a:t>
            </a:r>
          </a:p>
          <a:p>
            <a:pPr marL="0" indent="0" algn="ctr">
              <a:lnSpc>
                <a:spcPts val="3500"/>
              </a:lnSpc>
              <a:buFont typeface="Georgia" pitchFamily="18" charset="0"/>
              <a:buNone/>
            </a:pPr>
            <a:r>
              <a:rPr lang="ru-RU" sz="3600" dirty="0" smtClean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  <a:t>Хочется, чтобы окончание года было приятным и запоминающимся. </a:t>
            </a:r>
          </a:p>
          <a:p>
            <a:pPr marL="0" indent="0" algn="ctr">
              <a:lnSpc>
                <a:spcPts val="3500"/>
              </a:lnSpc>
              <a:buFont typeface="Georgia" pitchFamily="18" charset="0"/>
              <a:buNone/>
            </a:pPr>
            <a:r>
              <a:rPr lang="ru-RU" sz="3600" dirty="0" smtClean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  <a:t>Мы хотим вам рассказать о том, как мы жили в этом году, что было в нашей жизни интересного, веселого и грустного,</a:t>
            </a:r>
          </a:p>
          <a:p>
            <a:pPr marL="0" indent="0" algn="ctr">
              <a:lnSpc>
                <a:spcPts val="3500"/>
              </a:lnSpc>
              <a:buFont typeface="Georgia" pitchFamily="18" charset="0"/>
              <a:buNone/>
            </a:pPr>
            <a:r>
              <a:rPr lang="ru-RU" sz="3600" dirty="0" smtClean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  <a:t> чему мы научились!</a:t>
            </a:r>
            <a:endParaRPr lang="ru-RU" sz="3600" dirty="0">
              <a:solidFill>
                <a:srgbClr val="7030A0"/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630" y="4941168"/>
            <a:ext cx="1576678" cy="172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14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9442"/>
            <a:ext cx="9144793" cy="687688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35696" y="518070"/>
            <a:ext cx="58239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4D: Дети, Движение, Дружба, Двор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20221102_094625.jpg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1627" y="1302300"/>
            <a:ext cx="3329407" cy="24837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28" y="3847092"/>
            <a:ext cx="3256922" cy="24426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679" y="1302300"/>
            <a:ext cx="3249282" cy="24369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3847092"/>
            <a:ext cx="3256921" cy="244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63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47" y="-16607"/>
            <a:ext cx="9141418" cy="687460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84732" y="378349"/>
            <a:ext cx="53563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 ролевые игры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141" y="1094764"/>
            <a:ext cx="3448315" cy="2578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8272" y="3764280"/>
            <a:ext cx="2067055" cy="2604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80"/>
          <a:stretch/>
        </p:blipFill>
        <p:spPr bwMode="auto">
          <a:xfrm>
            <a:off x="4862901" y="1137121"/>
            <a:ext cx="3096344" cy="2522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4502" y="3763943"/>
            <a:ext cx="2058805" cy="2559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4293096"/>
            <a:ext cx="1976709" cy="216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387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418" cy="6874607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178" y="1124744"/>
            <a:ext cx="3357263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6"/>
          <a:stretch/>
        </p:blipFill>
        <p:spPr bwMode="auto">
          <a:xfrm>
            <a:off x="961928" y="3777956"/>
            <a:ext cx="3613444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4674820" y="1107054"/>
            <a:ext cx="3364509" cy="2533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4820" y="3771507"/>
            <a:ext cx="3302884" cy="2485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500485"/>
            <a:ext cx="835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занятие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1354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8678"/>
            <a:ext cx="9141418" cy="68746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9632" y="407566"/>
            <a:ext cx="71689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Спасибо вам большое за помощь и внимание! </a:t>
            </a:r>
          </a:p>
          <a:p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        Успехов вам и вашим детям!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4005064"/>
            <a:ext cx="5313737" cy="24493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518" y="1597638"/>
            <a:ext cx="3065345" cy="22961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5202161"/>
            <a:ext cx="1379853" cy="15121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6579" y="1596100"/>
            <a:ext cx="3063531" cy="229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98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917" y="-29784"/>
            <a:ext cx="9141418" cy="68746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76398" y="1104827"/>
            <a:ext cx="49443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Monotype Corsiva" panose="03010101010201010101" pitchFamily="66" charset="0"/>
                <a:cs typeface="Times New Roman" panose="02020603050405020304" pitchFamily="18" charset="0"/>
              </a:rPr>
              <a:t>Списочный состав группы </a:t>
            </a:r>
            <a:r>
              <a:rPr lang="ru-RU" sz="24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26 </a:t>
            </a:r>
            <a:r>
              <a:rPr lang="ru-RU" sz="2400" dirty="0">
                <a:latin typeface="Monotype Corsiva" panose="03010101010201010101" pitchFamily="66" charset="0"/>
                <a:cs typeface="Times New Roman" panose="02020603050405020304" pitchFamily="18" charset="0"/>
              </a:rPr>
              <a:t>ребёнка: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7 девчонок-хохотушек  </a:t>
            </a:r>
            <a:endParaRPr lang="ru-RU" sz="24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19 </a:t>
            </a:r>
            <a:r>
              <a:rPr lang="ru-RU" sz="2400" dirty="0">
                <a:latin typeface="Monotype Corsiva" panose="03010101010201010101" pitchFamily="66" charset="0"/>
                <a:cs typeface="Times New Roman" panose="02020603050405020304" pitchFamily="18" charset="0"/>
              </a:rPr>
              <a:t>храбрых мальчишек </a:t>
            </a:r>
          </a:p>
          <a:p>
            <a:pPr algn="just"/>
            <a:r>
              <a:rPr lang="ru-RU" sz="2400" dirty="0">
                <a:latin typeface="Monotype Corsiva" panose="03010101010201010101" pitchFamily="66" charset="0"/>
                <a:cs typeface="Times New Roman" panose="02020603050405020304" pitchFamily="18" charset="0"/>
              </a:rPr>
              <a:t>Средняя посещаемость группы 16 человек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260648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Краткая характеристика группы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629" y="4221088"/>
            <a:ext cx="2233751" cy="2447946"/>
          </a:xfrm>
          <a:prstGeom prst="rect">
            <a:avLst/>
          </a:prstGeom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008811417"/>
              </p:ext>
            </p:extLst>
          </p:nvPr>
        </p:nvGraphicFramePr>
        <p:xfrm>
          <a:off x="1907704" y="2988947"/>
          <a:ext cx="5486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72513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4" y="14376"/>
            <a:ext cx="9141418" cy="68746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6E6AED-BE28-450D-A203-1BF433E7CDEB}"/>
              </a:ext>
            </a:extLst>
          </p:cNvPr>
          <p:cNvSpPr txBox="1"/>
          <p:nvPr/>
        </p:nvSpPr>
        <p:spPr>
          <a:xfrm>
            <a:off x="2435293" y="3717032"/>
            <a:ext cx="42734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ОБРАЗОВАТЕЛЬНЫЕ 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ОБЛАСТИ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519986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деятельность осуществлялась последующим направлениям:</a:t>
            </a:r>
          </a:p>
        </p:txBody>
      </p:sp>
      <p:sp>
        <p:nvSpPr>
          <p:cNvPr id="7" name="Блок-схема: узел 6"/>
          <p:cNvSpPr/>
          <p:nvPr/>
        </p:nvSpPr>
        <p:spPr>
          <a:xfrm>
            <a:off x="3159274" y="2170468"/>
            <a:ext cx="2808312" cy="1827237"/>
          </a:xfrm>
          <a:prstGeom prst="flowChartConnector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Блок-схема: узел 7"/>
          <p:cNvSpPr/>
          <p:nvPr/>
        </p:nvSpPr>
        <p:spPr>
          <a:xfrm>
            <a:off x="5646143" y="3763816"/>
            <a:ext cx="2016224" cy="1728192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Блок-схема: узел 8"/>
          <p:cNvSpPr/>
          <p:nvPr/>
        </p:nvSpPr>
        <p:spPr>
          <a:xfrm>
            <a:off x="3487001" y="4467220"/>
            <a:ext cx="2016224" cy="1728192"/>
          </a:xfrm>
          <a:prstGeom prst="flowChartConnec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Блок-схема: узел 9"/>
          <p:cNvSpPr/>
          <p:nvPr/>
        </p:nvSpPr>
        <p:spPr>
          <a:xfrm>
            <a:off x="1427181" y="3703687"/>
            <a:ext cx="2016224" cy="1728192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Блок-схема: узел 10"/>
          <p:cNvSpPr/>
          <p:nvPr/>
        </p:nvSpPr>
        <p:spPr>
          <a:xfrm>
            <a:off x="6294717" y="1628948"/>
            <a:ext cx="2016224" cy="1728192"/>
          </a:xfrm>
          <a:prstGeom prst="flowChart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Блок-схема: узел 11"/>
          <p:cNvSpPr/>
          <p:nvPr/>
        </p:nvSpPr>
        <p:spPr>
          <a:xfrm>
            <a:off x="768784" y="1713382"/>
            <a:ext cx="2016224" cy="1715244"/>
          </a:xfrm>
          <a:prstGeom prst="flowChartConnec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131675" y="2702141"/>
            <a:ext cx="26618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23959" y="2109339"/>
            <a:ext cx="21410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коммуникативное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60412" y="2125466"/>
            <a:ext cx="19413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391012" y="4234278"/>
            <a:ext cx="20573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494802" y="5008150"/>
            <a:ext cx="2016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646143" y="4177651"/>
            <a:ext cx="20906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эстетическое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74" b="100000" l="7283" r="932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8591" y="4679175"/>
            <a:ext cx="2747683" cy="208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676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Выноска со стрелкой вниз 14"/>
          <p:cNvSpPr/>
          <p:nvPr/>
        </p:nvSpPr>
        <p:spPr>
          <a:xfrm>
            <a:off x="936228" y="287654"/>
            <a:ext cx="7351558" cy="855771"/>
          </a:xfrm>
          <a:prstGeom prst="downArrowCallou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Дети научились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30623" y="1150413"/>
            <a:ext cx="7364702" cy="1044479"/>
          </a:xfrm>
          <a:prstGeom prst="roundRect">
            <a:avLst/>
          </a:prstGeom>
          <a:solidFill>
            <a:srgbClr val="B381D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002606" y="1081380"/>
            <a:ext cx="7445910" cy="1197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47980" lvl="0" algn="just">
              <a:lnSpc>
                <a:spcPts val="1700"/>
              </a:lnSpc>
              <a:spcAft>
                <a:spcPts val="0"/>
              </a:spcAft>
              <a:buSzPts val="1200"/>
              <a:tabLst>
                <a:tab pos="869950" algn="l"/>
              </a:tabLst>
            </a:pPr>
            <a:r>
              <a:rPr lang="ru-RU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Сформировались представления о сенсорных эталонах: цветах спектра, геометрических фигурах, отношениях по величине и поддерживать использование их в самостоятельной деятельности (наблюдении, игре- экспериментировании, развивающих и дидактических играх и других видах деятельности).</a:t>
            </a:r>
            <a:endParaRPr lang="ru-RU" dirty="0">
              <a:effectLst/>
              <a:latin typeface="Monotype Corsiva" panose="03010101010201010101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930623" y="2479859"/>
            <a:ext cx="7364702" cy="1088664"/>
          </a:xfrm>
          <a:prstGeom prst="roundRect">
            <a:avLst/>
          </a:prstGeom>
          <a:solidFill>
            <a:srgbClr val="80EC95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012576" y="2457080"/>
            <a:ext cx="7282749" cy="1197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47980" lvl="0" algn="just">
              <a:lnSpc>
                <a:spcPts val="1700"/>
              </a:lnSpc>
              <a:spcBef>
                <a:spcPts val="5"/>
              </a:spcBef>
              <a:spcAft>
                <a:spcPts val="0"/>
              </a:spcAft>
              <a:buSzPts val="1200"/>
              <a:tabLst>
                <a:tab pos="751205" algn="l"/>
              </a:tabLst>
            </a:pPr>
            <a:r>
              <a:rPr lang="ru-RU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Сформировались умения внимательно рассматривать картинку, народную игрушку, узнавать в изображенном знакомые предметы и объекты, устанавливать связь между предметами и их изображением  в рисунке, лепке; понимать сюжет, эмоционально откликаться, реагировать, сопереживать героям; привлечь внимание к некоторым средствам выразительности</a:t>
            </a:r>
            <a:r>
              <a:rPr lang="ru-RU" sz="1400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Monotype Corsiva" panose="03010101010201010101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трелка вниз 20"/>
          <p:cNvSpPr/>
          <p:nvPr/>
        </p:nvSpPr>
        <p:spPr>
          <a:xfrm>
            <a:off x="4198160" y="2023074"/>
            <a:ext cx="741926" cy="464257"/>
          </a:xfrm>
          <a:prstGeom prst="down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976626" y="3947530"/>
            <a:ext cx="7364702" cy="1014380"/>
          </a:xfrm>
          <a:prstGeom prst="roundRect">
            <a:avLst/>
          </a:prstGeom>
          <a:solidFill>
            <a:srgbClr val="7DD9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991044" y="3892917"/>
            <a:ext cx="7732689" cy="1197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50520" lvl="0" algn="just">
              <a:lnSpc>
                <a:spcPts val="1700"/>
              </a:lnSpc>
              <a:spcBef>
                <a:spcPts val="5"/>
              </a:spcBef>
              <a:spcAft>
                <a:spcPts val="0"/>
              </a:spcAft>
              <a:buSzPts val="1200"/>
              <a:tabLst>
                <a:tab pos="839470" algn="l"/>
              </a:tabLst>
            </a:pPr>
            <a:r>
              <a:rPr lang="ru-RU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Развились умения самостоятельно правильно умываться, причесываться, пользоваться носовым платком, туалетом, одеваться и раздеваться при незначительной помощи, ухаживать за своими вещами и игрушками, навыки культурного поведения во время еды, правильно пользоваться ложкой, вилкой, салфеткой.</a:t>
            </a:r>
            <a:endParaRPr lang="ru-RU" dirty="0">
              <a:effectLst/>
              <a:latin typeface="Monotype Corsiva" panose="03010101010201010101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трелка вниз 24"/>
          <p:cNvSpPr/>
          <p:nvPr/>
        </p:nvSpPr>
        <p:spPr>
          <a:xfrm>
            <a:off x="4198160" y="3552142"/>
            <a:ext cx="741926" cy="401950"/>
          </a:xfrm>
          <a:prstGeom prst="down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953604" y="5272810"/>
            <a:ext cx="7364702" cy="1088664"/>
          </a:xfrm>
          <a:prstGeom prst="roundRect">
            <a:avLst/>
          </a:prstGeom>
          <a:solidFill>
            <a:srgbClr val="F47268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>
            <a:off x="4201037" y="4863872"/>
            <a:ext cx="741926" cy="401950"/>
          </a:xfrm>
          <a:prstGeom prst="down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949142" y="5273128"/>
            <a:ext cx="7641619" cy="1197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47345" lvl="0" algn="just">
              <a:lnSpc>
                <a:spcPts val="1700"/>
              </a:lnSpc>
              <a:spcBef>
                <a:spcPts val="5"/>
              </a:spcBef>
              <a:spcAft>
                <a:spcPts val="0"/>
              </a:spcAft>
              <a:buSzPts val="1200"/>
              <a:tabLst>
                <a:tab pos="757555" algn="l"/>
              </a:tabLst>
            </a:pPr>
            <a:r>
              <a:rPr lang="ru-RU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Развились умение использовать дружелюбный, спокойный тон, речевые формы вежливого общения с взрослыми и сверстниками: здороваться, прощаться, благодарить, выражать просьбу, знакомиться.</a:t>
            </a:r>
            <a:r>
              <a:rPr lang="ru-RU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Обогащать словарь детей за счет расширения представлений о людях, предметах, объектах природы ближайшего окружения.</a:t>
            </a:r>
            <a:endParaRPr lang="ru-RU" dirty="0">
              <a:effectLst/>
              <a:latin typeface="Monotype Corsiva" panose="03010101010201010101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617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4" y="0"/>
            <a:ext cx="9141418" cy="6874607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2606693" y="476672"/>
            <a:ext cx="3960440" cy="33778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Познавательное развитие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37423" y="1006298"/>
            <a:ext cx="3476036" cy="39511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Математическое развитие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148064" y="954874"/>
            <a:ext cx="3074953" cy="44653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Природный мир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4005064"/>
            <a:ext cx="3074953" cy="23062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1541832"/>
            <a:ext cx="3072341" cy="230425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352" y="1592115"/>
            <a:ext cx="2950682" cy="2216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563" y="3999818"/>
            <a:ext cx="2966260" cy="221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64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4" y="14376"/>
            <a:ext cx="9141418" cy="6874607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2606693" y="476672"/>
            <a:ext cx="3960440" cy="33778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Познавательное развитие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133712" y="1096483"/>
            <a:ext cx="2945962" cy="3729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Экспериментирование 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860032" y="1088863"/>
            <a:ext cx="3074953" cy="37577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ОБЖ 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9767" y="4040857"/>
            <a:ext cx="3258108" cy="2444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767" y="1556792"/>
            <a:ext cx="3273852" cy="24482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1" y="1536998"/>
            <a:ext cx="3074953" cy="23062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877" y="3999973"/>
            <a:ext cx="3082543" cy="23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79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4" y="14376"/>
            <a:ext cx="9141418" cy="68746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59832" y="477193"/>
            <a:ext cx="3456384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Речевое развитие</a:t>
            </a:r>
            <a:endParaRPr lang="ru-RU" sz="2400" b="1" dirty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2196" y="3764578"/>
            <a:ext cx="3587557" cy="26906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244" y="1052735"/>
            <a:ext cx="3483736" cy="2612802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2196" y="1052735"/>
            <a:ext cx="3476797" cy="2612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2394" y="3684194"/>
            <a:ext cx="2851436" cy="285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909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" y="-99392"/>
            <a:ext cx="9141418" cy="6874607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/>
          <p:nvPr/>
        </p:nvSpPr>
        <p:spPr>
          <a:xfrm>
            <a:off x="971600" y="1070103"/>
            <a:ext cx="3383073" cy="42018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Конструирование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015715" y="387359"/>
            <a:ext cx="5112568" cy="465503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521723" y="329642"/>
            <a:ext cx="6100553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31929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 </a:t>
            </a: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Художественно-эстетическое развитие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860032" y="1061983"/>
            <a:ext cx="2952329" cy="428308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BB739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91250" y="1028626"/>
            <a:ext cx="2940482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Аппликация</a:t>
            </a: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581860"/>
            <a:ext cx="3168352" cy="242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 r="-23"/>
          <a:stretch/>
        </p:blipFill>
        <p:spPr>
          <a:xfrm>
            <a:off x="1366992" y="4063025"/>
            <a:ext cx="2592288" cy="22650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1619245"/>
            <a:ext cx="3043519" cy="22826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4063025"/>
            <a:ext cx="3026701" cy="227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1907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5313</TotalTime>
  <Words>383</Words>
  <Application>Microsoft Office PowerPoint</Application>
  <PresentationFormat>Экран (4:3)</PresentationFormat>
  <Paragraphs>64</Paragraphs>
  <Slides>23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Calibri</vt:lpstr>
      <vt:lpstr>Georgia</vt:lpstr>
      <vt:lpstr>Monotype Corsiva</vt:lpstr>
      <vt:lpstr>Times New Roman</vt:lpstr>
      <vt:lpstr>Trebuchet MS</vt:lpstr>
      <vt:lpstr>Wingdings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322</cp:revision>
  <dcterms:created xsi:type="dcterms:W3CDTF">2022-05-16T05:36:02Z</dcterms:created>
  <dcterms:modified xsi:type="dcterms:W3CDTF">2023-06-14T08:24:17Z</dcterms:modified>
</cp:coreProperties>
</file>