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1647" y="243840"/>
            <a:ext cx="11722735" cy="6376670"/>
          </a:xfrm>
          <a:custGeom>
            <a:avLst/>
            <a:gdLst/>
            <a:ahLst/>
            <a:cxnLst/>
            <a:rect l="l" t="t" r="r" b="b"/>
            <a:pathLst>
              <a:path w="11722735" h="6376670">
                <a:moveTo>
                  <a:pt x="0" y="6376415"/>
                </a:moveTo>
                <a:lnTo>
                  <a:pt x="11722608" y="6376415"/>
                </a:lnTo>
                <a:lnTo>
                  <a:pt x="11722608" y="0"/>
                </a:lnTo>
                <a:lnTo>
                  <a:pt x="0" y="0"/>
                </a:lnTo>
                <a:lnTo>
                  <a:pt x="0" y="63764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231" y="1493519"/>
            <a:ext cx="3136392" cy="23408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1647" y="243840"/>
            <a:ext cx="11722735" cy="6376670"/>
          </a:xfrm>
          <a:custGeom>
            <a:avLst/>
            <a:gdLst/>
            <a:ahLst/>
            <a:cxnLst/>
            <a:rect l="l" t="t" r="r" b="b"/>
            <a:pathLst>
              <a:path w="11722735" h="6376670">
                <a:moveTo>
                  <a:pt x="0" y="6376415"/>
                </a:moveTo>
                <a:lnTo>
                  <a:pt x="11722608" y="6376415"/>
                </a:lnTo>
                <a:lnTo>
                  <a:pt x="11722608" y="0"/>
                </a:lnTo>
                <a:lnTo>
                  <a:pt x="0" y="0"/>
                </a:lnTo>
                <a:lnTo>
                  <a:pt x="0" y="63764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9971" y="424383"/>
            <a:ext cx="3136900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8765" y="1538477"/>
            <a:ext cx="10094468" cy="4661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2735" cy="6376670"/>
          </a:xfrm>
          <a:custGeom>
            <a:avLst/>
            <a:gdLst/>
            <a:ahLst/>
            <a:cxnLst/>
            <a:rect l="l" t="t" r="r" b="b"/>
            <a:pathLst>
              <a:path w="11722735" h="6376670">
                <a:moveTo>
                  <a:pt x="0" y="6376415"/>
                </a:moveTo>
                <a:lnTo>
                  <a:pt x="11722608" y="6376415"/>
                </a:lnTo>
                <a:lnTo>
                  <a:pt x="11722608" y="0"/>
                </a:lnTo>
                <a:lnTo>
                  <a:pt x="0" y="0"/>
                </a:lnTo>
                <a:lnTo>
                  <a:pt x="0" y="63764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2472" y="3014472"/>
              <a:ext cx="4660391" cy="3054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5392" y="1697735"/>
              <a:ext cx="4262628" cy="342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6520" y="2145792"/>
              <a:ext cx="4326508" cy="25007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0783" y="4486655"/>
              <a:ext cx="2548128" cy="21183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5473" y="676782"/>
            <a:ext cx="2421890" cy="32956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Лепка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001F5F"/>
                </a:solidFill>
                <a:latin typeface="Arial"/>
                <a:cs typeface="Arial"/>
              </a:rPr>
              <a:t>Рисование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43327" y="655319"/>
            <a:ext cx="9107805" cy="5831205"/>
            <a:chOff x="2243327" y="655319"/>
            <a:chExt cx="9107805" cy="58312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3327" y="3511296"/>
              <a:ext cx="2331720" cy="29748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3151" y="655319"/>
              <a:ext cx="3657600" cy="26395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1288" y="1085087"/>
              <a:ext cx="2596895" cy="34625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6887" y="3663696"/>
              <a:ext cx="3212592" cy="24109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2927" y="1353311"/>
              <a:ext cx="4367783" cy="40812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9480" y="515112"/>
              <a:ext cx="4553712" cy="2877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888" y="2298192"/>
              <a:ext cx="2404872" cy="42824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75051" y="678307"/>
            <a:ext cx="40703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6FC0"/>
                </a:solidFill>
                <a:latin typeface="Arial"/>
                <a:cs typeface="Arial"/>
              </a:rPr>
              <a:t>Посещаем</a:t>
            </a:r>
            <a:r>
              <a:rPr dirty="0" sz="1800" spc="-3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Arial"/>
                <a:cs typeface="Arial"/>
              </a:rPr>
              <a:t>театры</a:t>
            </a:r>
            <a:r>
              <a:rPr dirty="0" sz="1800" spc="10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dirty="0" sz="18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Arial"/>
                <a:cs typeface="Arial"/>
              </a:rPr>
              <a:t>представления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0422" y="578612"/>
            <a:ext cx="3854450" cy="453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 b="1">
                <a:latin typeface="Arial"/>
                <a:cs typeface="Arial"/>
              </a:rPr>
              <a:t>Физическое</a:t>
            </a:r>
            <a:r>
              <a:rPr dirty="0" spc="-5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развитие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5173" y="1317116"/>
            <a:ext cx="3130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Музыкальная</a:t>
            </a:r>
            <a:r>
              <a:rPr dirty="0" sz="1800" spc="-9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деятельность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3269" y="5285689"/>
            <a:ext cx="44291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6FC0"/>
                </a:solidFill>
                <a:latin typeface="Constantia"/>
                <a:cs typeface="Constantia"/>
              </a:rPr>
              <a:t>Музыкальные</a:t>
            </a:r>
            <a:r>
              <a:rPr dirty="0" sz="1800" spc="335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и</a:t>
            </a:r>
            <a:r>
              <a:rPr dirty="0" sz="1800" spc="-10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20">
                <a:solidFill>
                  <a:srgbClr val="006FC0"/>
                </a:solidFill>
                <a:latin typeface="Constantia"/>
                <a:cs typeface="Constantia"/>
              </a:rPr>
              <a:t>физкультурные</a:t>
            </a:r>
            <a:r>
              <a:rPr dirty="0" sz="1800" spc="-75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занятия</a:t>
            </a:r>
            <a:r>
              <a:rPr dirty="0" sz="1800" spc="-6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5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а</a:t>
            </a:r>
            <a:r>
              <a:rPr dirty="0" sz="1800" spc="5">
                <a:solidFill>
                  <a:srgbClr val="006FC0"/>
                </a:solidFill>
                <a:latin typeface="Constantia"/>
                <a:cs typeface="Constantia"/>
              </a:rPr>
              <a:t>ш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ей</a:t>
            </a:r>
            <a:r>
              <a:rPr dirty="0" sz="1800" spc="-55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onstantia"/>
                <a:cs typeface="Constantia"/>
              </a:rPr>
              <a:t>г</a:t>
            </a:r>
            <a:r>
              <a:rPr dirty="0" sz="1800" spc="-25">
                <a:solidFill>
                  <a:srgbClr val="006FC0"/>
                </a:solidFill>
                <a:latin typeface="Constantia"/>
                <a:cs typeface="Constantia"/>
              </a:rPr>
              <a:t>р</a:t>
            </a:r>
            <a:r>
              <a:rPr dirty="0" sz="1800" spc="-5">
                <a:solidFill>
                  <a:srgbClr val="006FC0"/>
                </a:solidFill>
                <a:latin typeface="Constantia"/>
                <a:cs typeface="Constantia"/>
              </a:rPr>
              <a:t>у</a:t>
            </a:r>
            <a:r>
              <a:rPr dirty="0" sz="1800" spc="-20">
                <a:solidFill>
                  <a:srgbClr val="006FC0"/>
                </a:solidFill>
                <a:latin typeface="Constantia"/>
                <a:cs typeface="Constantia"/>
              </a:rPr>
              <a:t>п</a:t>
            </a:r>
            <a:r>
              <a:rPr dirty="0" sz="1800" spc="-15">
                <a:solidFill>
                  <a:srgbClr val="006FC0"/>
                </a:solidFill>
                <a:latin typeface="Constantia"/>
                <a:cs typeface="Constantia"/>
              </a:rPr>
              <a:t>п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7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15">
                <a:solidFill>
                  <a:srgbClr val="006FC0"/>
                </a:solidFill>
                <a:latin typeface="Constantia"/>
                <a:cs typeface="Constantia"/>
              </a:rPr>
              <a:t>п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р</a:t>
            </a:r>
            <a:r>
              <a:rPr dirty="0" sz="1800" spc="-40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50">
                <a:solidFill>
                  <a:srgbClr val="006FC0"/>
                </a:solidFill>
                <a:latin typeface="Constantia"/>
                <a:cs typeface="Constantia"/>
              </a:rPr>
              <a:t>х</a:t>
            </a:r>
            <a:r>
              <a:rPr dirty="0" sz="1800" spc="-40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дят</a:t>
            </a:r>
            <a:r>
              <a:rPr dirty="0" sz="1800" spc="-95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два</a:t>
            </a:r>
            <a:r>
              <a:rPr dirty="0" sz="1800" spc="-7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раза</a:t>
            </a:r>
            <a:r>
              <a:rPr dirty="0" sz="1800" spc="-75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r>
              <a:rPr dirty="0" sz="1800" spc="-25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5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25">
                <a:solidFill>
                  <a:srgbClr val="006FC0"/>
                </a:solidFill>
                <a:latin typeface="Constantia"/>
                <a:cs typeface="Constantia"/>
              </a:rPr>
              <a:t>де</a:t>
            </a:r>
            <a:r>
              <a:rPr dirty="0" sz="1800" spc="5">
                <a:solidFill>
                  <a:srgbClr val="006FC0"/>
                </a:solidFill>
                <a:latin typeface="Constantia"/>
                <a:cs typeface="Constantia"/>
              </a:rPr>
              <a:t>л</a:t>
            </a:r>
            <a:r>
              <a:rPr dirty="0" sz="1800">
                <a:solidFill>
                  <a:srgbClr val="006FC0"/>
                </a:solidFill>
                <a:latin typeface="Constantia"/>
                <a:cs typeface="Constantia"/>
              </a:rPr>
              <a:t>ю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8342" y="1258315"/>
            <a:ext cx="3151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Д</a:t>
            </a:r>
            <a:r>
              <a:rPr dirty="0" sz="1800" spc="10" b="1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и</a:t>
            </a:r>
            <a:r>
              <a:rPr dirty="0" sz="1800" spc="-50" b="1">
                <a:solidFill>
                  <a:srgbClr val="006FC0"/>
                </a:solidFill>
                <a:latin typeface="Constantia"/>
                <a:cs typeface="Constantia"/>
              </a:rPr>
              <a:t>га</a:t>
            </a:r>
            <a:r>
              <a:rPr dirty="0" sz="1800" spc="-35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spc="-3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л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ь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на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spc="-8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Constantia"/>
                <a:cs typeface="Constantia"/>
              </a:rPr>
              <a:t>д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10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spc="-35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spc="-3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л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ь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с</a:t>
            </a:r>
            <a:r>
              <a:rPr dirty="0" sz="1800" spc="-20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ь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8680" y="1642872"/>
            <a:ext cx="10641965" cy="3554095"/>
            <a:chOff x="868680" y="1642872"/>
            <a:chExt cx="10641965" cy="35540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5591" y="1642872"/>
              <a:ext cx="3345053" cy="2573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80" y="1801368"/>
              <a:ext cx="2545079" cy="33954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80" y="1801368"/>
              <a:ext cx="4373880" cy="32796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2452" y="769111"/>
            <a:ext cx="69481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Arial Black"/>
                <a:cs typeface="Arial Black"/>
              </a:rPr>
              <a:t>Малыши</a:t>
            </a:r>
            <a:r>
              <a:rPr dirty="0" sz="1800" spc="-1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Black"/>
                <a:cs typeface="Arial Black"/>
              </a:rPr>
              <a:t>не</a:t>
            </a:r>
            <a:r>
              <a:rPr dirty="0" sz="1800" spc="1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0000"/>
                </a:solidFill>
                <a:latin typeface="Arial Black"/>
                <a:cs typeface="Arial Black"/>
              </a:rPr>
              <a:t>скучали</a:t>
            </a:r>
            <a:r>
              <a:rPr dirty="0" sz="1800" spc="-3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0000"/>
                </a:solidFill>
                <a:latin typeface="Arial Black"/>
                <a:cs typeface="Arial Black"/>
              </a:rPr>
              <a:t>у</a:t>
            </a:r>
            <a:r>
              <a:rPr dirty="0" sz="1800" spc="-1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Black"/>
                <a:cs typeface="Arial Black"/>
              </a:rPr>
              <a:t>нас</a:t>
            </a:r>
            <a:r>
              <a:rPr dirty="0" sz="1800" spc="-1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dirty="0" sz="1800" spc="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0000"/>
                </a:solidFill>
                <a:latin typeface="Arial Black"/>
                <a:cs typeface="Arial Black"/>
              </a:rPr>
              <a:t>группе.</a:t>
            </a:r>
            <a:endParaRPr sz="1800">
              <a:latin typeface="Arial Black"/>
              <a:cs typeface="Arial Black"/>
            </a:endParaRPr>
          </a:p>
          <a:p>
            <a:pPr marL="4737735">
              <a:lnSpc>
                <a:spcPct val="100000"/>
              </a:lnSpc>
            </a:pPr>
            <a:r>
              <a:rPr dirty="0" sz="1800" spc="-5">
                <a:solidFill>
                  <a:srgbClr val="FF0000"/>
                </a:solidFill>
                <a:latin typeface="Arial Black"/>
                <a:cs typeface="Arial Black"/>
              </a:rPr>
              <a:t>Наши</a:t>
            </a:r>
            <a:r>
              <a:rPr dirty="0" sz="1800" spc="-3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Arial Black"/>
                <a:cs typeface="Arial Black"/>
              </a:rPr>
              <a:t>праздники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551432"/>
            <a:ext cx="9778365" cy="4434840"/>
            <a:chOff x="1493519" y="1551432"/>
            <a:chExt cx="9778365" cy="4434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19" y="1551432"/>
              <a:ext cx="3316224" cy="4419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5879" y="1588008"/>
              <a:ext cx="6135624" cy="4398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736" y="3038855"/>
              <a:ext cx="3569208" cy="32278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2944" y="365759"/>
              <a:ext cx="4072128" cy="3057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8655" y="3502152"/>
              <a:ext cx="5175504" cy="2910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9176" y="723138"/>
            <a:ext cx="2149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001F5F"/>
                </a:solidFill>
                <a:latin typeface="Constantia"/>
                <a:cs typeface="Constantia"/>
              </a:rPr>
              <a:t>Неделя</a:t>
            </a:r>
            <a:r>
              <a:rPr dirty="0" sz="1800" spc="-55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Constantia"/>
                <a:cs typeface="Constantia"/>
              </a:rPr>
              <a:t>Казачества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8766" y="685038"/>
            <a:ext cx="1423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01F5F"/>
                </a:solidFill>
                <a:latin typeface="Constantia"/>
                <a:cs typeface="Constantia"/>
              </a:rPr>
              <a:t>Неделя</a:t>
            </a:r>
            <a:r>
              <a:rPr dirty="0" sz="1800" spc="-85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ПДД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0080" y="1051560"/>
            <a:ext cx="10921365" cy="5300980"/>
            <a:chOff x="640080" y="1051560"/>
            <a:chExt cx="10921365" cy="5300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1008" y="1051560"/>
              <a:ext cx="2441448" cy="3258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0544" y="3130295"/>
              <a:ext cx="4160520" cy="31211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7415" y="1109472"/>
              <a:ext cx="2828544" cy="28041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" y="3499104"/>
              <a:ext cx="4812792" cy="2852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7450" y="532638"/>
            <a:ext cx="841184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08930" algn="l"/>
              </a:tabLst>
            </a:pPr>
            <a:r>
              <a:rPr dirty="0" sz="1800" spc="-5">
                <a:latin typeface="Arial Black"/>
                <a:cs typeface="Arial Black"/>
              </a:rPr>
              <a:t>Большое</a:t>
            </a:r>
            <a:r>
              <a:rPr dirty="0" sz="1800">
                <a:latin typeface="Arial Black"/>
                <a:cs typeface="Arial Black"/>
              </a:rPr>
              <a:t> спасибо</a:t>
            </a:r>
            <a:r>
              <a:rPr dirty="0" sz="1800" spc="10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родителям</a:t>
            </a:r>
            <a:r>
              <a:rPr dirty="0" sz="1800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за</a:t>
            </a:r>
            <a:r>
              <a:rPr dirty="0" sz="1800" spc="10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помощь	</a:t>
            </a:r>
            <a:r>
              <a:rPr dirty="0" sz="1800">
                <a:latin typeface="Arial Black"/>
                <a:cs typeface="Arial Black"/>
              </a:rPr>
              <a:t>и</a:t>
            </a:r>
            <a:r>
              <a:rPr dirty="0" sz="1800" spc="-20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участие</a:t>
            </a:r>
            <a:r>
              <a:rPr dirty="0" sz="1800" spc="-50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в </a:t>
            </a:r>
            <a:r>
              <a:rPr dirty="0" sz="1800" spc="-10">
                <a:latin typeface="Arial Black"/>
                <a:cs typeface="Arial Black"/>
              </a:rPr>
              <a:t>конкурсах!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8717" y="1766138"/>
            <a:ext cx="8426450" cy="414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r>
              <a:rPr dirty="0" sz="1800" spc="-6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этом</a:t>
            </a:r>
            <a:r>
              <a:rPr dirty="0" sz="1800" spc="-8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учебном</a:t>
            </a:r>
            <a:r>
              <a:rPr dirty="0" sz="1800" spc="-6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Constantia"/>
                <a:cs typeface="Constantia"/>
              </a:rPr>
              <a:t>году</a:t>
            </a:r>
            <a:r>
              <a:rPr dirty="0" sz="1800" spc="-7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наши</a:t>
            </a:r>
            <a:r>
              <a:rPr dirty="0" sz="1800" spc="-5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малыши</a:t>
            </a:r>
            <a:r>
              <a:rPr dirty="0" sz="1800" spc="-4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вместе</a:t>
            </a:r>
            <a:r>
              <a:rPr dirty="0" sz="1800" spc="-8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с</a:t>
            </a:r>
            <a:r>
              <a:rPr dirty="0" sz="1800" spc="-7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вами</a:t>
            </a:r>
            <a:r>
              <a:rPr dirty="0" sz="1800" spc="-9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участвовали</a:t>
            </a:r>
            <a:r>
              <a:rPr dirty="0" sz="1800" spc="-5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r>
              <a:rPr dirty="0" sz="1800" spc="-3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конкурсах:</a:t>
            </a:r>
            <a:endParaRPr sz="1800">
              <a:latin typeface="Constantia"/>
              <a:cs typeface="Constantia"/>
            </a:endParaRPr>
          </a:p>
          <a:p>
            <a:pPr marL="146685" indent="-134620">
              <a:lnSpc>
                <a:spcPct val="100000"/>
              </a:lnSpc>
              <a:spcBef>
                <a:spcPts val="5"/>
              </a:spcBef>
              <a:buChar char="-"/>
              <a:tabLst>
                <a:tab pos="147320" algn="l"/>
              </a:tabLst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«</a:t>
            </a:r>
            <a:r>
              <a:rPr dirty="0" sz="1800" spc="-45" b="1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45" b="1">
                <a:solidFill>
                  <a:srgbClr val="006FC0"/>
                </a:solidFill>
                <a:latin typeface="Constantia"/>
                <a:cs typeface="Constantia"/>
              </a:rPr>
              <a:t>г</a:t>
            </a:r>
            <a:r>
              <a:rPr dirty="0" sz="1800" spc="-5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дн</a:t>
            </a:r>
            <a:r>
              <a:rPr dirty="0" sz="1800" spc="10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spc="-11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иг</a:t>
            </a:r>
            <a:r>
              <a:rPr dirty="0" sz="1800" spc="-25" b="1">
                <a:solidFill>
                  <a:srgbClr val="006FC0"/>
                </a:solidFill>
                <a:latin typeface="Constantia"/>
                <a:cs typeface="Constantia"/>
              </a:rPr>
              <a:t>р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у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ш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к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а»;</a:t>
            </a:r>
            <a:endParaRPr sz="1800">
              <a:latin typeface="Constantia"/>
              <a:cs typeface="Constantia"/>
            </a:endParaRPr>
          </a:p>
          <a:p>
            <a:pPr marL="146685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«</a:t>
            </a:r>
            <a:r>
              <a:rPr dirty="0" sz="1800" spc="-50" b="1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50" b="1">
                <a:solidFill>
                  <a:srgbClr val="006FC0"/>
                </a:solidFill>
                <a:latin typeface="Constantia"/>
                <a:cs typeface="Constantia"/>
              </a:rPr>
              <a:t>го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дн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spc="-11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65" b="1">
                <a:solidFill>
                  <a:srgbClr val="006FC0"/>
                </a:solidFill>
                <a:latin typeface="Constantia"/>
                <a:cs typeface="Constantia"/>
              </a:rPr>
              <a:t>к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ом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п</a:t>
            </a:r>
            <a:r>
              <a:rPr dirty="0" sz="1800" spc="-25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з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ици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»;</a:t>
            </a:r>
            <a:endParaRPr sz="1800">
              <a:latin typeface="Constantia"/>
              <a:cs typeface="Constantia"/>
            </a:endParaRPr>
          </a:p>
          <a:p>
            <a:pPr marL="146685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Пла</a:t>
            </a:r>
            <a:r>
              <a:rPr dirty="0" sz="1800" spc="-20" b="1">
                <a:solidFill>
                  <a:srgbClr val="006FC0"/>
                </a:solidFill>
                <a:latin typeface="Constantia"/>
                <a:cs typeface="Constantia"/>
              </a:rPr>
              <a:t>к</a:t>
            </a:r>
            <a:r>
              <a:rPr dirty="0" sz="1800" spc="-55" b="1">
                <a:solidFill>
                  <a:srgbClr val="006FC0"/>
                </a:solidFill>
                <a:latin typeface="Constantia"/>
                <a:cs typeface="Constantia"/>
              </a:rPr>
              <a:t>а</a:t>
            </a:r>
            <a:r>
              <a:rPr dirty="0" sz="1800" spc="-40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ов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 «</a:t>
            </a:r>
            <a:r>
              <a:rPr dirty="0" sz="1800" spc="-40" b="1">
                <a:solidFill>
                  <a:srgbClr val="006FC0"/>
                </a:solidFill>
                <a:latin typeface="Constantia"/>
                <a:cs typeface="Constantia"/>
              </a:rPr>
              <a:t>С</a:t>
            </a:r>
            <a:r>
              <a:rPr dirty="0" sz="1800" spc="-5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25" b="1">
                <a:solidFill>
                  <a:srgbClr val="006FC0"/>
                </a:solidFill>
                <a:latin typeface="Constantia"/>
                <a:cs typeface="Constantia"/>
              </a:rPr>
              <a:t>х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рани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м</a:t>
            </a:r>
            <a:r>
              <a:rPr dirty="0" sz="1800" spc="-5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п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р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ир</a:t>
            </a:r>
            <a:r>
              <a:rPr dirty="0" sz="1800" spc="-5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д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у</a:t>
            </a:r>
            <a:r>
              <a:rPr dirty="0" sz="1800" spc="-10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ме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с</a:t>
            </a:r>
            <a:r>
              <a:rPr dirty="0" sz="1800" spc="-40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»;</a:t>
            </a:r>
            <a:endParaRPr sz="1800">
              <a:latin typeface="Constantia"/>
              <a:cs typeface="Constantia"/>
            </a:endParaRPr>
          </a:p>
          <a:p>
            <a:pPr marL="198755" indent="-186690">
              <a:lnSpc>
                <a:spcPct val="100000"/>
              </a:lnSpc>
              <a:buChar char="-"/>
              <a:tabLst>
                <a:tab pos="199390" algn="l"/>
              </a:tabLst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«О</a:t>
            </a:r>
            <a:r>
              <a:rPr dirty="0" sz="1800" spc="-45" b="1">
                <a:solidFill>
                  <a:srgbClr val="006FC0"/>
                </a:solidFill>
                <a:latin typeface="Constantia"/>
                <a:cs typeface="Constantia"/>
              </a:rPr>
              <a:t>г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ор</a:t>
            </a:r>
            <a:r>
              <a:rPr dirty="0" sz="1800" spc="-5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д</a:t>
            </a:r>
            <a:r>
              <a:rPr dirty="0" sz="1800" spc="-4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а</a:t>
            </a:r>
            <a:r>
              <a:rPr dirty="0" sz="1800" spc="-10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к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»;</a:t>
            </a:r>
            <a:endParaRPr sz="1800">
              <a:latin typeface="Constantia"/>
              <a:cs typeface="Constantia"/>
            </a:endParaRPr>
          </a:p>
          <a:p>
            <a:pPr marL="146685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«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З</a:t>
            </a:r>
            <a:r>
              <a:rPr dirty="0" sz="1800" spc="-35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л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а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spc="-8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пл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ан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40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а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»:</a:t>
            </a:r>
            <a:endParaRPr sz="1800">
              <a:latin typeface="Constantia"/>
              <a:cs typeface="Constantia"/>
            </a:endParaRPr>
          </a:p>
          <a:p>
            <a:pPr marL="44577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-</a:t>
            </a:r>
            <a:r>
              <a:rPr dirty="0" sz="1800" spc="-7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номинация</a:t>
            </a:r>
            <a:r>
              <a:rPr dirty="0" sz="1800" spc="-5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«Рисунок»,</a:t>
            </a:r>
            <a:endParaRPr sz="1800">
              <a:latin typeface="Constantia"/>
              <a:cs typeface="Constantia"/>
            </a:endParaRPr>
          </a:p>
          <a:p>
            <a:pPr marL="445770">
              <a:lnSpc>
                <a:spcPct val="100000"/>
              </a:lnSpc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«</a:t>
            </a:r>
            <a:r>
              <a:rPr dirty="0" sz="1800" spc="-50" b="1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опал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и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мая</a:t>
            </a:r>
            <a:r>
              <a:rPr dirty="0" sz="1800" spc="-9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ку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пин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а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»;</a:t>
            </a:r>
            <a:endParaRPr sz="18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Constantia"/>
              <a:buChar char="-"/>
              <a:tabLst>
                <a:tab pos="299085" algn="l"/>
                <a:tab pos="299720" algn="l"/>
              </a:tabLst>
            </a:pPr>
            <a:r>
              <a:rPr dirty="0" sz="1800" spc="-20" b="1">
                <a:solidFill>
                  <a:srgbClr val="006FC0"/>
                </a:solidFill>
                <a:latin typeface="Constantia"/>
                <a:cs typeface="Constantia"/>
              </a:rPr>
              <a:t>Ушаковский</a:t>
            </a:r>
            <a:r>
              <a:rPr dirty="0" sz="1800" spc="-8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фестиваль.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Участвовали</a:t>
            </a:r>
            <a:r>
              <a:rPr dirty="0" sz="1800" spc="-8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r>
              <a:rPr dirty="0" sz="1800" spc="-5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акциях:</a:t>
            </a:r>
            <a:endParaRPr sz="18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nstantia"/>
              <a:buChar char="-"/>
              <a:tabLst>
                <a:tab pos="299085" algn="l"/>
                <a:tab pos="299720" algn="l"/>
              </a:tabLst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«</a:t>
            </a:r>
            <a:r>
              <a:rPr dirty="0" sz="1800" spc="-40" b="1">
                <a:solidFill>
                  <a:srgbClr val="006FC0"/>
                </a:solidFill>
                <a:latin typeface="Constantia"/>
                <a:cs typeface="Constantia"/>
              </a:rPr>
              <a:t>П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и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ц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ы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15" b="1">
                <a:solidFill>
                  <a:srgbClr val="006FC0"/>
                </a:solidFill>
                <a:latin typeface="Constantia"/>
                <a:cs typeface="Constantia"/>
              </a:rPr>
              <a:t>–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наш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и</a:t>
            </a:r>
            <a:r>
              <a:rPr dirty="0" sz="1800" spc="-13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д</a:t>
            </a:r>
            <a:r>
              <a:rPr dirty="0" sz="1800" spc="-20" b="1">
                <a:solidFill>
                  <a:srgbClr val="006FC0"/>
                </a:solidFill>
                <a:latin typeface="Constantia"/>
                <a:cs typeface="Constantia"/>
              </a:rPr>
              <a:t>р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у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з</a:t>
            </a:r>
            <a:r>
              <a:rPr dirty="0" sz="1800" spc="-25" b="1">
                <a:solidFill>
                  <a:srgbClr val="006FC0"/>
                </a:solidFill>
                <a:latin typeface="Constantia"/>
                <a:cs typeface="Constantia"/>
              </a:rPr>
              <a:t>ь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!»</a:t>
            </a:r>
            <a:endParaRPr sz="18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Constantia"/>
              <a:buChar char="-"/>
              <a:tabLst>
                <a:tab pos="299085" algn="l"/>
                <a:tab pos="299720" algn="l"/>
              </a:tabLst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«</a:t>
            </a:r>
            <a:r>
              <a:rPr dirty="0" sz="1800" spc="-40" b="1">
                <a:solidFill>
                  <a:srgbClr val="006FC0"/>
                </a:solidFill>
                <a:latin typeface="Constantia"/>
                <a:cs typeface="Constantia"/>
              </a:rPr>
              <a:t>П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7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ра</a:t>
            </a:r>
            <a:r>
              <a:rPr dirty="0" sz="1800" spc="-30" b="1">
                <a:solidFill>
                  <a:srgbClr val="006FC0"/>
                </a:solidFill>
                <a:latin typeface="Constantia"/>
                <a:cs typeface="Constantia"/>
              </a:rPr>
              <a:t>з</a:t>
            </a:r>
            <a:r>
              <a:rPr dirty="0" sz="1800" spc="-25" b="1">
                <a:solidFill>
                  <a:srgbClr val="006FC0"/>
                </a:solidFill>
                <a:latin typeface="Constantia"/>
                <a:cs typeface="Constantia"/>
              </a:rPr>
              <a:t>д</a:t>
            </a:r>
            <a:r>
              <a:rPr dirty="0" sz="1800" spc="-35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льн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ому</a:t>
            </a:r>
            <a:r>
              <a:rPr dirty="0" sz="1800" spc="-12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35" b="1">
                <a:solidFill>
                  <a:srgbClr val="006FC0"/>
                </a:solidFill>
                <a:latin typeface="Constantia"/>
                <a:cs typeface="Constantia"/>
              </a:rPr>
              <a:t>с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б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20" b="1">
                <a:solidFill>
                  <a:srgbClr val="006FC0"/>
                </a:solidFill>
                <a:latin typeface="Constantia"/>
                <a:cs typeface="Constantia"/>
              </a:rPr>
              <a:t>р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у</a:t>
            </a:r>
            <a:r>
              <a:rPr dirty="0" sz="1800" spc="-6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м</a:t>
            </a:r>
            <a:r>
              <a:rPr dirty="0" sz="1800" spc="-60" b="1">
                <a:solidFill>
                  <a:srgbClr val="006FC0"/>
                </a:solidFill>
                <a:latin typeface="Constantia"/>
                <a:cs typeface="Constantia"/>
              </a:rPr>
              <a:t>ус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ора»;</a:t>
            </a:r>
            <a:endParaRPr sz="18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Constantia"/>
              <a:buChar char="-"/>
              <a:tabLst>
                <a:tab pos="299085" algn="l"/>
                <a:tab pos="299720" algn="l"/>
              </a:tabLst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«</a:t>
            </a:r>
            <a:r>
              <a:rPr dirty="0" sz="1800" spc="-45" b="1">
                <a:solidFill>
                  <a:srgbClr val="006FC0"/>
                </a:solidFill>
                <a:latin typeface="Constantia"/>
                <a:cs typeface="Constantia"/>
              </a:rPr>
              <a:t>П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с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ад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и</a:t>
            </a:r>
            <a:r>
              <a:rPr dirty="0" sz="1800" spc="-10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Constantia"/>
                <a:cs typeface="Constantia"/>
              </a:rPr>
              <a:t>д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р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о»;</a:t>
            </a:r>
            <a:endParaRPr sz="18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Constantia"/>
              <a:buChar char="-"/>
              <a:tabLst>
                <a:tab pos="299085" algn="l"/>
                <a:tab pos="299720" algn="l"/>
              </a:tabLst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«</a:t>
            </a:r>
            <a:r>
              <a:rPr dirty="0" sz="1800" spc="-20" b="1">
                <a:solidFill>
                  <a:srgbClr val="006FC0"/>
                </a:solidFill>
                <a:latin typeface="Constantia"/>
                <a:cs typeface="Constantia"/>
              </a:rPr>
              <a:t>Д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10" b="1">
                <a:solidFill>
                  <a:srgbClr val="006FC0"/>
                </a:solidFill>
                <a:latin typeface="Constantia"/>
                <a:cs typeface="Constantia"/>
              </a:rPr>
              <a:t>б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р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ое</a:t>
            </a:r>
            <a:r>
              <a:rPr dirty="0" sz="1800" spc="-13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60" b="1">
                <a:solidFill>
                  <a:srgbClr val="006FC0"/>
                </a:solidFill>
                <a:latin typeface="Constantia"/>
                <a:cs typeface="Constantia"/>
              </a:rPr>
              <a:t>с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45" b="1">
                <a:solidFill>
                  <a:srgbClr val="006FC0"/>
                </a:solidFill>
                <a:latin typeface="Constantia"/>
                <a:cs typeface="Constantia"/>
              </a:rPr>
              <a:t>р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д</a:t>
            </a:r>
            <a:r>
              <a:rPr dirty="0" sz="1800" spc="-30" b="1">
                <a:solidFill>
                  <a:srgbClr val="006FC0"/>
                </a:solidFill>
                <a:latin typeface="Constantia"/>
                <a:cs typeface="Constantia"/>
              </a:rPr>
              <a:t>ц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»</a:t>
            </a:r>
            <a:r>
              <a:rPr dirty="0" sz="1800" spc="2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(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п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м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щ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ь</a:t>
            </a:r>
            <a:r>
              <a:rPr dirty="0" sz="1800" spc="-114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живо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ы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м);</a:t>
            </a:r>
            <a:endParaRPr sz="18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Constantia"/>
              <a:buChar char="-"/>
              <a:tabLst>
                <a:tab pos="299085" algn="l"/>
                <a:tab pos="299720" algn="l"/>
              </a:tabLst>
            </a:pP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«Дар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и</a:t>
            </a:r>
            <a:r>
              <a:rPr dirty="0" sz="1800" spc="-40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8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к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н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и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ги</a:t>
            </a:r>
            <a:r>
              <a:rPr dirty="0" sz="1800" spc="-8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с</a:t>
            </a:r>
            <a:r>
              <a:rPr dirty="0" sz="1800" spc="-130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любо</a:t>
            </a:r>
            <a:r>
              <a:rPr dirty="0" sz="1800" spc="10" b="1">
                <a:solidFill>
                  <a:srgbClr val="006FC0"/>
                </a:solidFill>
                <a:latin typeface="Constantia"/>
                <a:cs typeface="Constantia"/>
              </a:rPr>
              <a:t>в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ью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»;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1767" y="1490472"/>
            <a:ext cx="10025380" cy="4770120"/>
          </a:xfrm>
          <a:custGeom>
            <a:avLst/>
            <a:gdLst/>
            <a:ahLst/>
            <a:cxnLst/>
            <a:rect l="l" t="t" r="r" b="b"/>
            <a:pathLst>
              <a:path w="10025380" h="4770120">
                <a:moveTo>
                  <a:pt x="10024872" y="0"/>
                </a:moveTo>
                <a:lnTo>
                  <a:pt x="0" y="0"/>
                </a:lnTo>
                <a:lnTo>
                  <a:pt x="0" y="4770120"/>
                </a:lnTo>
                <a:lnTo>
                  <a:pt x="10024872" y="4770120"/>
                </a:lnTo>
                <a:lnTo>
                  <a:pt x="10024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9619" y="1538477"/>
            <a:ext cx="9873615" cy="4661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450850">
              <a:lnSpc>
                <a:spcPct val="100000"/>
              </a:lnSpc>
              <a:spcBef>
                <a:spcPts val="105"/>
              </a:spcBef>
            </a:pP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Продолжать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укреплять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и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охранять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здоровье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детей,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создавать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условия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для</a:t>
            </a:r>
            <a:r>
              <a:rPr dirty="0" sz="1600" spc="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систематического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закаливания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организма,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формирования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1600" spc="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совершенствования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основных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видов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движений.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Постоянно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осуществлять</a:t>
            </a:r>
            <a:r>
              <a:rPr dirty="0" sz="1600" spc="-6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контроль</a:t>
            </a:r>
            <a:r>
              <a:rPr dirty="0" sz="1600" spc="-7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над</a:t>
            </a:r>
            <a:r>
              <a:rPr dirty="0" sz="1600" spc="39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выработкой</a:t>
            </a:r>
            <a:r>
              <a:rPr dirty="0" sz="1600" spc="-7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правильной</a:t>
            </a:r>
            <a:r>
              <a:rPr dirty="0" sz="1600" spc="-7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10" b="1">
                <a:solidFill>
                  <a:srgbClr val="0000FF"/>
                </a:solidFill>
                <a:latin typeface="Times New Roman"/>
                <a:cs typeface="Times New Roman"/>
              </a:rPr>
              <a:t>осанки.</a:t>
            </a:r>
            <a:endParaRPr sz="1600">
              <a:latin typeface="Times New Roman"/>
              <a:cs typeface="Times New Roman"/>
            </a:endParaRPr>
          </a:p>
          <a:p>
            <a:pPr algn="just" marL="463550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Совершенствовать</a:t>
            </a:r>
            <a:r>
              <a:rPr dirty="0" sz="1600" spc="-5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культурно-гигиенические</a:t>
            </a:r>
            <a:r>
              <a:rPr dirty="0" sz="1600" spc="-5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навыки,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пространственную</a:t>
            </a:r>
            <a:r>
              <a:rPr dirty="0" sz="1600" spc="-4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ориентировку.</a:t>
            </a:r>
            <a:endParaRPr sz="1600">
              <a:latin typeface="Times New Roman"/>
              <a:cs typeface="Times New Roman"/>
            </a:endParaRPr>
          </a:p>
          <a:p>
            <a:pPr algn="just" marL="463550">
              <a:lnSpc>
                <a:spcPct val="100000"/>
              </a:lnSpc>
            </a:pP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Поощрять</a:t>
            </a:r>
            <a:r>
              <a:rPr dirty="0" sz="1600" spc="94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участие</a:t>
            </a:r>
            <a:r>
              <a:rPr dirty="0" sz="1600" spc="95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детей</a:t>
            </a:r>
            <a:r>
              <a:rPr dirty="0" sz="1600" spc="96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в  </a:t>
            </a:r>
            <a:r>
              <a:rPr dirty="0" sz="1600" spc="1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совместных</a:t>
            </a:r>
            <a:r>
              <a:rPr dirty="0" sz="1600" spc="94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играх</a:t>
            </a:r>
            <a:r>
              <a:rPr dirty="0" sz="1600" spc="91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и  </a:t>
            </a:r>
            <a:r>
              <a:rPr dirty="0" sz="1600" spc="1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физических  </a:t>
            </a:r>
            <a:r>
              <a:rPr dirty="0" sz="1600" spc="1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упражнениях.</a:t>
            </a:r>
            <a:r>
              <a:rPr dirty="0" sz="1600" spc="93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Способствовать</a:t>
            </a:r>
            <a:endParaRPr sz="16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формированию</a:t>
            </a:r>
            <a:r>
              <a:rPr dirty="0" sz="1600" spc="-7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положительных</a:t>
            </a:r>
            <a:r>
              <a:rPr dirty="0" sz="1600" spc="-5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эмоций,</a:t>
            </a:r>
            <a:r>
              <a:rPr dirty="0" sz="16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активной</a:t>
            </a:r>
            <a:r>
              <a:rPr dirty="0" sz="1600" spc="-6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двигательной</a:t>
            </a:r>
            <a:r>
              <a:rPr dirty="0" sz="1600" spc="-5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деятельности.</a:t>
            </a:r>
            <a:endParaRPr sz="1600">
              <a:latin typeface="Times New Roman"/>
              <a:cs typeface="Times New Roman"/>
            </a:endParaRPr>
          </a:p>
          <a:p>
            <a:pPr algn="just" marL="463550">
              <a:lnSpc>
                <a:spcPct val="100000"/>
              </a:lnSpc>
            </a:pP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Воспитывать</a:t>
            </a:r>
            <a:r>
              <a:rPr dirty="0" sz="1600" spc="-6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интерес</a:t>
            </a:r>
            <a:r>
              <a:rPr dirty="0" sz="16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жизни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деятельности</a:t>
            </a:r>
            <a:r>
              <a:rPr dirty="0" sz="1600" spc="-6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взрослых</a:t>
            </a:r>
            <a:r>
              <a:rPr dirty="0" sz="1600" spc="-4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1600" spc="2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сверстников,</a:t>
            </a:r>
            <a:r>
              <a:rPr dirty="0" sz="1600" spc="-8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явлениям</a:t>
            </a:r>
            <a:r>
              <a:rPr dirty="0" sz="1600" spc="-4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природы.</a:t>
            </a:r>
            <a:endParaRPr sz="1600">
              <a:latin typeface="Times New Roman"/>
              <a:cs typeface="Times New Roman"/>
            </a:endParaRPr>
          </a:p>
          <a:p>
            <a:pPr algn="just" marL="12700" marR="6985" indent="450850">
              <a:lnSpc>
                <a:spcPct val="100000"/>
              </a:lnSpc>
            </a:pP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Формировать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умение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сосредоточивать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внимание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на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предметах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1600" spc="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явлениях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предметно-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пространственной развивающей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среды.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Развивать способность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устанавливать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простейшие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связи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между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предметами</a:t>
            </a:r>
            <a:r>
              <a:rPr dirty="0" sz="16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явлениями,</a:t>
            </a:r>
            <a:r>
              <a:rPr dirty="0" sz="1600" spc="-8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учить</a:t>
            </a:r>
            <a:r>
              <a:rPr dirty="0" sz="1600" spc="-2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простейшим</a:t>
            </a:r>
            <a:r>
              <a:rPr dirty="0" sz="1600" spc="-7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обобщениям.</a:t>
            </a:r>
            <a:endParaRPr sz="1600">
              <a:latin typeface="Times New Roman"/>
              <a:cs typeface="Times New Roman"/>
            </a:endParaRPr>
          </a:p>
          <a:p>
            <a:pPr algn="just" marL="463550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Продолжать</a:t>
            </a:r>
            <a:r>
              <a:rPr dirty="0" sz="1600" spc="19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развивать</a:t>
            </a:r>
            <a:r>
              <a:rPr dirty="0" sz="1600" spc="21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речь</a:t>
            </a:r>
            <a:r>
              <a:rPr dirty="0" sz="1600" spc="18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детей:</a:t>
            </a:r>
            <a:r>
              <a:rPr dirty="0" sz="1600" spc="19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обогащать</a:t>
            </a:r>
            <a:r>
              <a:rPr dirty="0" sz="1600" spc="21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словарь,</a:t>
            </a:r>
            <a:r>
              <a:rPr dirty="0" sz="1600" spc="21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формировать</a:t>
            </a:r>
            <a:r>
              <a:rPr dirty="0" sz="1600" spc="19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умение</a:t>
            </a:r>
            <a:r>
              <a:rPr dirty="0" sz="1600" spc="19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строить</a:t>
            </a:r>
            <a:r>
              <a:rPr dirty="0" sz="1600" spc="19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предложения;</a:t>
            </a:r>
            <a:endParaRPr sz="16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добиваться</a:t>
            </a:r>
            <a:r>
              <a:rPr dirty="0" sz="1600" spc="-8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правильного</a:t>
            </a:r>
            <a:r>
              <a:rPr dirty="0" sz="1600" spc="-3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четкого</a:t>
            </a:r>
            <a:r>
              <a:rPr dirty="0" sz="1600" spc="-2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произнесения</a:t>
            </a:r>
            <a:r>
              <a:rPr dirty="0" sz="1600" spc="-7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слов.</a:t>
            </a:r>
            <a:endParaRPr sz="1600">
              <a:latin typeface="Times New Roman"/>
              <a:cs typeface="Times New Roman"/>
            </a:endParaRPr>
          </a:p>
          <a:p>
            <a:pPr algn="just" marL="12700" marR="6985" indent="450850">
              <a:lnSpc>
                <a:spcPct val="100000"/>
              </a:lnSpc>
            </a:pP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Воспитывать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умение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слушать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0000FF"/>
                </a:solidFill>
                <a:latin typeface="Times New Roman"/>
                <a:cs typeface="Times New Roman"/>
              </a:rPr>
              <a:t>художественные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произведения,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следить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за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развитием</a:t>
            </a:r>
            <a:r>
              <a:rPr dirty="0" sz="1600" spc="39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действия</a:t>
            </a:r>
            <a:r>
              <a:rPr dirty="0" sz="1600" spc="39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dirty="0" sz="1600" spc="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сказке,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рассказе;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помогать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детям запоминать,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и с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помощью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взрослого читать короткие стихотворения,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потешки.</a:t>
            </a:r>
            <a:endParaRPr sz="1600">
              <a:latin typeface="Times New Roman"/>
              <a:cs typeface="Times New Roman"/>
            </a:endParaRPr>
          </a:p>
          <a:p>
            <a:pPr algn="just" marL="463550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Формировать</a:t>
            </a:r>
            <a:r>
              <a:rPr dirty="0" sz="1600" spc="-4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элементарные</a:t>
            </a:r>
            <a:r>
              <a:rPr dirty="0" sz="16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математические</a:t>
            </a:r>
            <a:r>
              <a:rPr dirty="0" sz="16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представления.</a:t>
            </a:r>
            <a:endParaRPr sz="1600">
              <a:latin typeface="Times New Roman"/>
              <a:cs typeface="Times New Roman"/>
            </a:endParaRPr>
          </a:p>
          <a:p>
            <a:pPr algn="just" marL="12700" marR="10795" indent="450850">
              <a:lnSpc>
                <a:spcPct val="100000"/>
              </a:lnSpc>
            </a:pP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Учить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находить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окружающей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обстановке один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и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много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однородных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предметов, сравнивать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группы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предметов,</a:t>
            </a:r>
            <a:r>
              <a:rPr dirty="0" sz="1600" spc="-6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определять,</a:t>
            </a:r>
            <a:r>
              <a:rPr dirty="0" sz="1600" spc="-7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каких</a:t>
            </a:r>
            <a:r>
              <a:rPr dirty="0" sz="16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предметов</a:t>
            </a:r>
            <a:r>
              <a:rPr dirty="0" sz="1600" spc="-4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«больше</a:t>
            </a:r>
            <a:r>
              <a:rPr dirty="0" sz="1600" spc="-8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меньше»,</a:t>
            </a:r>
            <a:r>
              <a:rPr dirty="0" sz="1600" spc="-7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«столько</a:t>
            </a:r>
            <a:r>
              <a:rPr dirty="0" sz="1600" spc="-7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- сколько».</a:t>
            </a:r>
            <a:endParaRPr sz="1600">
              <a:latin typeface="Times New Roman"/>
              <a:cs typeface="Times New Roman"/>
            </a:endParaRPr>
          </a:p>
          <a:p>
            <a:pPr algn="just" marL="463550">
              <a:lnSpc>
                <a:spcPct val="100000"/>
              </a:lnSpc>
            </a:pP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Продолжать</a:t>
            </a:r>
            <a:r>
              <a:rPr dirty="0" sz="1600" spc="-5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воспитывать</a:t>
            </a:r>
            <a:r>
              <a:rPr dirty="0" sz="1600" spc="-6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у</a:t>
            </a:r>
            <a:r>
              <a:rPr dirty="0" sz="1600" spc="-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детей</a:t>
            </a:r>
            <a:r>
              <a:rPr dirty="0" sz="1600" spc="-3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FF"/>
                </a:solidFill>
                <a:latin typeface="Times New Roman"/>
                <a:cs typeface="Times New Roman"/>
              </a:rPr>
              <a:t>желание</a:t>
            </a:r>
            <a:r>
              <a:rPr dirty="0" sz="1600" spc="-2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Times New Roman"/>
                <a:cs typeface="Times New Roman"/>
              </a:rPr>
              <a:t>участвовать</a:t>
            </a:r>
            <a:r>
              <a:rPr dirty="0" sz="1600" spc="-65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в </a:t>
            </a:r>
            <a:r>
              <a:rPr dirty="0" sz="1600" spc="-15" b="1">
                <a:solidFill>
                  <a:srgbClr val="0000FF"/>
                </a:solidFill>
                <a:latin typeface="Times New Roman"/>
                <a:cs typeface="Times New Roman"/>
              </a:rPr>
              <a:t>трудовой</a:t>
            </a:r>
            <a:r>
              <a:rPr dirty="0" sz="1600" spc="-80" b="1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5" b="1">
                <a:solidFill>
                  <a:srgbClr val="0000FF"/>
                </a:solidFill>
                <a:latin typeface="Times New Roman"/>
                <a:cs typeface="Times New Roman"/>
              </a:rPr>
              <a:t>деятельности.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58005" y="578611"/>
            <a:ext cx="464502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Black"/>
                <a:cs typeface="Arial Black"/>
              </a:rPr>
              <a:t>Задачи</a:t>
            </a:r>
            <a:r>
              <a:rPr dirty="0" sz="1800" spc="-4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на</a:t>
            </a:r>
            <a:r>
              <a:rPr dirty="0" sz="1800" spc="-15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следующий</a:t>
            </a:r>
            <a:r>
              <a:rPr dirty="0" sz="1800" spc="-15">
                <a:latin typeface="Arial Black"/>
                <a:cs typeface="Arial Black"/>
              </a:rPr>
              <a:t> </a:t>
            </a:r>
            <a:r>
              <a:rPr dirty="0" sz="1800" spc="-5">
                <a:latin typeface="Arial Black"/>
                <a:cs typeface="Arial Black"/>
              </a:rPr>
              <a:t>учебный</a:t>
            </a:r>
            <a:r>
              <a:rPr dirty="0" sz="1800" spc="-15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год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90216"/>
            <a:ext cx="12192000" cy="18775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5791" y="5701995"/>
            <a:ext cx="7038340" cy="4514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1400" spc="-15">
                <a:solidFill>
                  <a:srgbClr val="001F5F"/>
                </a:solidFill>
                <a:latin typeface="Constantia"/>
                <a:cs typeface="Constantia"/>
              </a:rPr>
              <a:t>Презентацию</a:t>
            </a:r>
            <a:r>
              <a:rPr dirty="0" sz="1400" spc="25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Constantia"/>
                <a:cs typeface="Constantia"/>
              </a:rPr>
              <a:t>подготовила</a:t>
            </a:r>
            <a:r>
              <a:rPr dirty="0" sz="1400" spc="5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35">
                <a:solidFill>
                  <a:srgbClr val="001F5F"/>
                </a:solidFill>
                <a:latin typeface="Constantia"/>
                <a:cs typeface="Constantia"/>
              </a:rPr>
              <a:t>Горенко</a:t>
            </a:r>
            <a:r>
              <a:rPr dirty="0" sz="1400" spc="1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onstantia"/>
                <a:cs typeface="Constantia"/>
              </a:rPr>
              <a:t>Евгения</a:t>
            </a:r>
            <a:r>
              <a:rPr dirty="0" sz="1400" spc="-3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onstantia"/>
                <a:cs typeface="Constantia"/>
              </a:rPr>
              <a:t>Александровна.</a:t>
            </a:r>
            <a:r>
              <a:rPr dirty="0" sz="1400" spc="5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dirty="0" sz="1400" spc="-2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15">
                <a:solidFill>
                  <a:srgbClr val="001F5F"/>
                </a:solidFill>
                <a:latin typeface="Constantia"/>
                <a:cs typeface="Constantia"/>
              </a:rPr>
              <a:t>создании</a:t>
            </a:r>
            <a:r>
              <a:rPr dirty="0" sz="1400" spc="45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Constantia"/>
                <a:cs typeface="Constantia"/>
              </a:rPr>
              <a:t>использованы </a:t>
            </a:r>
            <a:r>
              <a:rPr dirty="0" sz="1400" spc="-34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15">
                <a:solidFill>
                  <a:srgbClr val="001F5F"/>
                </a:solidFill>
                <a:latin typeface="Constantia"/>
                <a:cs typeface="Constantia"/>
              </a:rPr>
              <a:t>фотографии</a:t>
            </a:r>
            <a:r>
              <a:rPr dirty="0" sz="1400" spc="45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onstantia"/>
                <a:cs typeface="Constantia"/>
              </a:rPr>
              <a:t>из</a:t>
            </a:r>
            <a:r>
              <a:rPr dirty="0" sz="1400" spc="-75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15">
                <a:solidFill>
                  <a:srgbClr val="001F5F"/>
                </a:solidFill>
                <a:latin typeface="Constantia"/>
                <a:cs typeface="Constantia"/>
              </a:rPr>
              <a:t>личного</a:t>
            </a:r>
            <a:r>
              <a:rPr dirty="0" sz="1400" spc="-25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Constantia"/>
                <a:cs typeface="Constantia"/>
              </a:rPr>
              <a:t>альбома</a:t>
            </a:r>
            <a:r>
              <a:rPr dirty="0" sz="1400" spc="15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5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dirty="0" sz="1400" spc="-4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15">
                <a:solidFill>
                  <a:srgbClr val="001F5F"/>
                </a:solidFill>
                <a:latin typeface="Constantia"/>
                <a:cs typeface="Constantia"/>
              </a:rPr>
              <a:t>группы</a:t>
            </a:r>
            <a:r>
              <a:rPr dirty="0" sz="1400" spc="20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15">
                <a:solidFill>
                  <a:srgbClr val="001F5F"/>
                </a:solidFill>
                <a:latin typeface="Constantia"/>
                <a:cs typeface="Constantia"/>
              </a:rPr>
              <a:t>WhatsApp</a:t>
            </a:r>
            <a:r>
              <a:rPr dirty="0" sz="1400" spc="45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Constantia"/>
                <a:cs typeface="Constantia"/>
              </a:rPr>
              <a:t>«Солнышко».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6414" y="1639265"/>
            <a:ext cx="5123180" cy="258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В</a:t>
            </a:r>
            <a:r>
              <a:rPr dirty="0" sz="2400" spc="-5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306885"/>
                </a:solidFill>
                <a:latin typeface="Constantia"/>
                <a:cs typeface="Constantia"/>
              </a:rPr>
              <a:t>г</a:t>
            </a:r>
            <a:r>
              <a:rPr dirty="0" sz="2400" spc="-30">
                <a:solidFill>
                  <a:srgbClr val="306885"/>
                </a:solidFill>
                <a:latin typeface="Constantia"/>
                <a:cs typeface="Constantia"/>
              </a:rPr>
              <a:t>р</a:t>
            </a:r>
            <a:r>
              <a:rPr dirty="0" sz="2400" spc="-5">
                <a:solidFill>
                  <a:srgbClr val="306885"/>
                </a:solidFill>
                <a:latin typeface="Constantia"/>
                <a:cs typeface="Constantia"/>
              </a:rPr>
              <a:t>упп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е</a:t>
            </a:r>
            <a:r>
              <a:rPr dirty="0" sz="2400" spc="-105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ра</a:t>
            </a:r>
            <a:r>
              <a:rPr dirty="0" sz="2400" spc="5">
                <a:solidFill>
                  <a:srgbClr val="306885"/>
                </a:solidFill>
                <a:latin typeface="Constantia"/>
                <a:cs typeface="Constantia"/>
              </a:rPr>
              <a:t>нн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е</a:t>
            </a:r>
            <a:r>
              <a:rPr dirty="0" sz="2400" spc="-60">
                <a:solidFill>
                  <a:srgbClr val="306885"/>
                </a:solidFill>
                <a:latin typeface="Constantia"/>
                <a:cs typeface="Constantia"/>
              </a:rPr>
              <a:t>г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о</a:t>
            </a:r>
            <a:r>
              <a:rPr dirty="0" sz="2400" spc="-15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5">
                <a:solidFill>
                  <a:srgbClr val="306885"/>
                </a:solidFill>
                <a:latin typeface="Constantia"/>
                <a:cs typeface="Constantia"/>
              </a:rPr>
              <a:t>в</a:t>
            </a:r>
            <a:r>
              <a:rPr dirty="0" sz="2400" spc="-30">
                <a:solidFill>
                  <a:srgbClr val="306885"/>
                </a:solidFill>
                <a:latin typeface="Constantia"/>
                <a:cs typeface="Constantia"/>
              </a:rPr>
              <a:t>о</a:t>
            </a:r>
            <a:r>
              <a:rPr dirty="0" sz="2400" spc="5">
                <a:solidFill>
                  <a:srgbClr val="306885"/>
                </a:solidFill>
                <a:latin typeface="Constantia"/>
                <a:cs typeface="Constantia"/>
              </a:rPr>
              <a:t>з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рас</a:t>
            </a:r>
            <a:r>
              <a:rPr dirty="0" sz="2400" spc="-40">
                <a:solidFill>
                  <a:srgbClr val="306885"/>
                </a:solidFill>
                <a:latin typeface="Constantia"/>
                <a:cs typeface="Constantia"/>
              </a:rPr>
              <a:t>т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а</a:t>
            </a:r>
            <a:r>
              <a:rPr dirty="0" sz="2400" spc="-10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5">
                <a:solidFill>
                  <a:srgbClr val="306885"/>
                </a:solidFill>
                <a:latin typeface="Constantia"/>
                <a:cs typeface="Constantia"/>
              </a:rPr>
              <a:t>№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306885"/>
                </a:solidFill>
                <a:latin typeface="Constantia"/>
                <a:cs typeface="Constantia"/>
              </a:rPr>
              <a:t>В</a:t>
            </a:r>
            <a:r>
              <a:rPr dirty="0" sz="2400" spc="-50">
                <a:solidFill>
                  <a:srgbClr val="306885"/>
                </a:solidFill>
                <a:latin typeface="Constantia"/>
                <a:cs typeface="Constantia"/>
              </a:rPr>
              <a:t>с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е</a:t>
            </a:r>
            <a:r>
              <a:rPr dirty="0" sz="2400" spc="-60">
                <a:solidFill>
                  <a:srgbClr val="306885"/>
                </a:solidFill>
                <a:latin typeface="Constantia"/>
                <a:cs typeface="Constantia"/>
              </a:rPr>
              <a:t>г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о</a:t>
            </a:r>
            <a:r>
              <a:rPr dirty="0" sz="2400" spc="-15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306885"/>
                </a:solidFill>
                <a:latin typeface="Constantia"/>
                <a:cs typeface="Constantia"/>
              </a:rPr>
              <a:t>д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е</a:t>
            </a:r>
            <a:r>
              <a:rPr dirty="0" sz="2400" spc="-35">
                <a:solidFill>
                  <a:srgbClr val="306885"/>
                </a:solidFill>
                <a:latin typeface="Constantia"/>
                <a:cs typeface="Constantia"/>
              </a:rPr>
              <a:t>т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ей</a:t>
            </a:r>
            <a:r>
              <a:rPr dirty="0" sz="2400" spc="-45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по</a:t>
            </a:r>
            <a:r>
              <a:rPr dirty="0" sz="2400" spc="-13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306885"/>
                </a:solidFill>
                <a:latin typeface="Constantia"/>
                <a:cs typeface="Constantia"/>
              </a:rPr>
              <a:t>списк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у</a:t>
            </a:r>
            <a:r>
              <a:rPr dirty="0" sz="2400" spc="-5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-</a:t>
            </a:r>
            <a:r>
              <a:rPr dirty="0" sz="2400" spc="-10">
                <a:solidFill>
                  <a:srgbClr val="306885"/>
                </a:solidFill>
                <a:latin typeface="Constantia"/>
                <a:cs typeface="Constantia"/>
              </a:rPr>
              <a:t>2</a:t>
            </a:r>
            <a:r>
              <a:rPr dirty="0" sz="2400">
                <a:solidFill>
                  <a:srgbClr val="306885"/>
                </a:solidFill>
                <a:latin typeface="Microsoft Sans Serif"/>
                <a:cs typeface="Microsoft Sans Serif"/>
              </a:rPr>
              <a:t>6</a:t>
            </a:r>
            <a:r>
              <a:rPr dirty="0" sz="2400" spc="30">
                <a:solidFill>
                  <a:srgbClr val="306885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solidFill>
                  <a:srgbClr val="306885"/>
                </a:solidFill>
                <a:latin typeface="Microsoft Sans Serif"/>
                <a:cs typeface="Microsoft Sans Serif"/>
              </a:rPr>
              <a:t>д</a:t>
            </a:r>
            <a:r>
              <a:rPr dirty="0" sz="2400" spc="-70">
                <a:solidFill>
                  <a:srgbClr val="306885"/>
                </a:solidFill>
                <a:latin typeface="Microsoft Sans Serif"/>
                <a:cs typeface="Microsoft Sans Serif"/>
              </a:rPr>
              <a:t>е</a:t>
            </a:r>
            <a:r>
              <a:rPr dirty="0" sz="2400" spc="-20">
                <a:solidFill>
                  <a:srgbClr val="306885"/>
                </a:solidFill>
                <a:latin typeface="Microsoft Sans Serif"/>
                <a:cs typeface="Microsoft Sans Serif"/>
              </a:rPr>
              <a:t>т</a:t>
            </a:r>
            <a:r>
              <a:rPr dirty="0" sz="2400">
                <a:solidFill>
                  <a:srgbClr val="306885"/>
                </a:solidFill>
                <a:latin typeface="Microsoft Sans Serif"/>
                <a:cs typeface="Microsoft Sans Serif"/>
              </a:rPr>
              <a:t>е</a:t>
            </a:r>
            <a:r>
              <a:rPr dirty="0" sz="2400">
                <a:solidFill>
                  <a:srgbClr val="306885"/>
                </a:solidFill>
                <a:latin typeface="Microsoft Sans Serif"/>
                <a:cs typeface="Microsoft Sans Serif"/>
              </a:rPr>
              <a:t>й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2791460" algn="l"/>
              </a:tabLst>
            </a:pPr>
            <a:r>
              <a:rPr dirty="0" sz="2400" spc="-15">
                <a:solidFill>
                  <a:srgbClr val="306885"/>
                </a:solidFill>
                <a:latin typeface="Constantia"/>
                <a:cs typeface="Constantia"/>
              </a:rPr>
              <a:t>Посещают</a:t>
            </a:r>
            <a:r>
              <a:rPr dirty="0" sz="2400" spc="-13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306885"/>
                </a:solidFill>
                <a:latin typeface="Constantia"/>
                <a:cs typeface="Constantia"/>
              </a:rPr>
              <a:t>детский	</a:t>
            </a:r>
            <a:r>
              <a:rPr dirty="0" sz="2400" spc="-5">
                <a:solidFill>
                  <a:srgbClr val="306885"/>
                </a:solidFill>
                <a:latin typeface="Constantia"/>
                <a:cs typeface="Constantia"/>
              </a:rPr>
              <a:t>сад</a:t>
            </a:r>
            <a:r>
              <a:rPr dirty="0" sz="2400" spc="-1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–</a:t>
            </a:r>
            <a:r>
              <a:rPr dirty="0" sz="2400" spc="-2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306885"/>
                </a:solidFill>
                <a:latin typeface="Constantia"/>
                <a:cs typeface="Constantia"/>
              </a:rPr>
              <a:t>2</a:t>
            </a:r>
            <a:r>
              <a:rPr dirty="0" sz="2400" spc="-10">
                <a:solidFill>
                  <a:srgbClr val="306885"/>
                </a:solidFill>
                <a:latin typeface="Microsoft Sans Serif"/>
                <a:cs typeface="Microsoft Sans Serif"/>
              </a:rPr>
              <a:t>4</a:t>
            </a:r>
            <a:r>
              <a:rPr dirty="0" sz="2400" spc="10">
                <a:solidFill>
                  <a:srgbClr val="306885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25">
                <a:solidFill>
                  <a:srgbClr val="306885"/>
                </a:solidFill>
                <a:latin typeface="Microsoft Sans Serif"/>
                <a:cs typeface="Microsoft Sans Serif"/>
              </a:rPr>
              <a:t>ребенка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306885"/>
                </a:solidFill>
                <a:latin typeface="Constantia"/>
                <a:cs typeface="Constantia"/>
              </a:rPr>
              <a:t>Прошли</a:t>
            </a:r>
            <a:r>
              <a:rPr dirty="0" sz="2400" spc="-13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306885"/>
                </a:solidFill>
                <a:latin typeface="Constantia"/>
                <a:cs typeface="Constantia"/>
              </a:rPr>
              <a:t>адаптацию</a:t>
            </a:r>
            <a:r>
              <a:rPr dirty="0" sz="2400" spc="-85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–</a:t>
            </a:r>
            <a:r>
              <a:rPr dirty="0" sz="2400" spc="-1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306885"/>
                </a:solidFill>
                <a:latin typeface="Constantia"/>
                <a:cs typeface="Constantia"/>
              </a:rPr>
              <a:t>1</a:t>
            </a:r>
            <a:r>
              <a:rPr dirty="0" sz="2400" spc="-5">
                <a:solidFill>
                  <a:srgbClr val="306885"/>
                </a:solidFill>
                <a:latin typeface="Microsoft Sans Serif"/>
                <a:cs typeface="Microsoft Sans Serif"/>
              </a:rPr>
              <a:t>8</a:t>
            </a:r>
            <a:r>
              <a:rPr dirty="0" sz="2400" spc="-135">
                <a:solidFill>
                  <a:srgbClr val="306885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306885"/>
                </a:solidFill>
                <a:latin typeface="Constantia"/>
                <a:cs typeface="Constantia"/>
              </a:rPr>
              <a:t>детей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30">
                <a:solidFill>
                  <a:srgbClr val="306885"/>
                </a:solidFill>
                <a:latin typeface="Constantia"/>
                <a:cs typeface="Constantia"/>
              </a:rPr>
              <a:t>П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р</a:t>
            </a:r>
            <a:r>
              <a:rPr dirty="0" sz="2400" spc="-75">
                <a:solidFill>
                  <a:srgbClr val="306885"/>
                </a:solidFill>
                <a:latin typeface="Constantia"/>
                <a:cs typeface="Constantia"/>
              </a:rPr>
              <a:t>о</a:t>
            </a:r>
            <a:r>
              <a:rPr dirty="0" sz="2400" spc="-50">
                <a:solidFill>
                  <a:srgbClr val="306885"/>
                </a:solidFill>
                <a:latin typeface="Constantia"/>
                <a:cs typeface="Constantia"/>
              </a:rPr>
              <a:t>х</a:t>
            </a:r>
            <a:r>
              <a:rPr dirty="0" sz="2400" spc="-75">
                <a:solidFill>
                  <a:srgbClr val="306885"/>
                </a:solidFill>
                <a:latin typeface="Constantia"/>
                <a:cs typeface="Constantia"/>
              </a:rPr>
              <a:t>о</a:t>
            </a:r>
            <a:r>
              <a:rPr dirty="0" sz="2400" spc="5">
                <a:solidFill>
                  <a:srgbClr val="306885"/>
                </a:solidFill>
                <a:latin typeface="Constantia"/>
                <a:cs typeface="Constantia"/>
              </a:rPr>
              <a:t>д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ят</a:t>
            </a:r>
            <a:r>
              <a:rPr dirty="0" sz="2400" spc="-15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а</a:t>
            </a:r>
            <a:r>
              <a:rPr dirty="0" sz="2400" spc="5">
                <a:solidFill>
                  <a:srgbClr val="306885"/>
                </a:solidFill>
                <a:latin typeface="Constantia"/>
                <a:cs typeface="Constantia"/>
              </a:rPr>
              <a:t>д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ап</a:t>
            </a:r>
            <a:r>
              <a:rPr dirty="0" sz="2400" spc="-35">
                <a:solidFill>
                  <a:srgbClr val="306885"/>
                </a:solidFill>
                <a:latin typeface="Constantia"/>
                <a:cs typeface="Constantia"/>
              </a:rPr>
              <a:t>т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а</a:t>
            </a:r>
            <a:r>
              <a:rPr dirty="0" sz="2400" spc="5">
                <a:solidFill>
                  <a:srgbClr val="306885"/>
                </a:solidFill>
                <a:latin typeface="Constantia"/>
                <a:cs typeface="Constantia"/>
              </a:rPr>
              <a:t>ци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ю</a:t>
            </a:r>
            <a:r>
              <a:rPr dirty="0" sz="2400" spc="-75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–</a:t>
            </a:r>
            <a:r>
              <a:rPr dirty="0" sz="2400" spc="-5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6</a:t>
            </a:r>
            <a:r>
              <a:rPr dirty="0" sz="2400" spc="-75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306885"/>
                </a:solidFill>
                <a:latin typeface="Constantia"/>
                <a:cs typeface="Constantia"/>
              </a:rPr>
              <a:t>д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е</a:t>
            </a:r>
            <a:r>
              <a:rPr dirty="0" sz="2400" spc="-25">
                <a:solidFill>
                  <a:srgbClr val="306885"/>
                </a:solidFill>
                <a:latin typeface="Constantia"/>
                <a:cs typeface="Constantia"/>
              </a:rPr>
              <a:t>т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ей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2400" spc="-30">
                <a:solidFill>
                  <a:srgbClr val="306885"/>
                </a:solidFill>
                <a:latin typeface="Constantia"/>
                <a:cs typeface="Constantia"/>
              </a:rPr>
              <a:t>Не</a:t>
            </a:r>
            <a:r>
              <a:rPr dirty="0" sz="2400" spc="-11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пришли</a:t>
            </a:r>
            <a:r>
              <a:rPr dirty="0" sz="2400" spc="-10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в</a:t>
            </a:r>
            <a:r>
              <a:rPr dirty="0" sz="2400" spc="-95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306885"/>
                </a:solidFill>
                <a:latin typeface="Constantia"/>
                <a:cs typeface="Constantia"/>
              </a:rPr>
              <a:t>детский</a:t>
            </a:r>
            <a:r>
              <a:rPr dirty="0" sz="2400" spc="-8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306885"/>
                </a:solidFill>
                <a:latin typeface="Constantia"/>
                <a:cs typeface="Constantia"/>
              </a:rPr>
              <a:t>сад</a:t>
            </a:r>
            <a:r>
              <a:rPr dirty="0" sz="2400" spc="15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Constantia"/>
                <a:cs typeface="Constantia"/>
              </a:rPr>
              <a:t>–</a:t>
            </a:r>
            <a:r>
              <a:rPr dirty="0" sz="2400" spc="-1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306885"/>
                </a:solidFill>
                <a:latin typeface="Microsoft Sans Serif"/>
                <a:cs typeface="Microsoft Sans Serif"/>
              </a:rPr>
              <a:t>2</a:t>
            </a:r>
            <a:r>
              <a:rPr dirty="0" sz="2400" spc="-140">
                <a:solidFill>
                  <a:srgbClr val="306885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306885"/>
                </a:solidFill>
                <a:latin typeface="Constantia"/>
                <a:cs typeface="Constantia"/>
              </a:rPr>
              <a:t>детей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1100327"/>
            <a:ext cx="8125968" cy="5419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2567" y="734568"/>
            <a:ext cx="7680959" cy="52791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42771" y="1988896"/>
            <a:ext cx="2800350" cy="2592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5"/>
              </a:spcBef>
            </a:pPr>
            <a:r>
              <a:rPr dirty="0" sz="2800">
                <a:solidFill>
                  <a:srgbClr val="306885"/>
                </a:solidFill>
                <a:latin typeface="Constantia"/>
                <a:cs typeface="Constantia"/>
              </a:rPr>
              <a:t>В</a:t>
            </a:r>
            <a:r>
              <a:rPr dirty="0" sz="2800" spc="-50">
                <a:solidFill>
                  <a:srgbClr val="306885"/>
                </a:solidFill>
                <a:latin typeface="Constantia"/>
                <a:cs typeface="Constantia"/>
              </a:rPr>
              <a:t>с</a:t>
            </a:r>
            <a:r>
              <a:rPr dirty="0" sz="2800" spc="5">
                <a:solidFill>
                  <a:srgbClr val="306885"/>
                </a:solidFill>
                <a:latin typeface="Constantia"/>
                <a:cs typeface="Constantia"/>
              </a:rPr>
              <a:t>е</a:t>
            </a:r>
            <a:r>
              <a:rPr dirty="0" sz="2800" spc="-75">
                <a:solidFill>
                  <a:srgbClr val="306885"/>
                </a:solidFill>
                <a:latin typeface="Constantia"/>
                <a:cs typeface="Constantia"/>
              </a:rPr>
              <a:t>г</a:t>
            </a:r>
            <a:r>
              <a:rPr dirty="0" sz="2800" spc="5">
                <a:solidFill>
                  <a:srgbClr val="306885"/>
                </a:solidFill>
                <a:latin typeface="Constantia"/>
                <a:cs typeface="Constantia"/>
              </a:rPr>
              <a:t>о</a:t>
            </a:r>
            <a:r>
              <a:rPr dirty="0" sz="2800" spc="-16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800" spc="5">
                <a:solidFill>
                  <a:srgbClr val="306885"/>
                </a:solidFill>
                <a:latin typeface="Constantia"/>
                <a:cs typeface="Constantia"/>
              </a:rPr>
              <a:t>по</a:t>
            </a:r>
            <a:r>
              <a:rPr dirty="0" sz="2800" spc="-55">
                <a:solidFill>
                  <a:srgbClr val="306885"/>
                </a:solidFill>
                <a:latin typeface="Constantia"/>
                <a:cs typeface="Constantia"/>
              </a:rPr>
              <a:t>с</a:t>
            </a:r>
            <a:r>
              <a:rPr dirty="0" sz="2800" spc="5">
                <a:solidFill>
                  <a:srgbClr val="306885"/>
                </a:solidFill>
                <a:latin typeface="Constantia"/>
                <a:cs typeface="Constantia"/>
              </a:rPr>
              <a:t>е</a:t>
            </a:r>
            <a:r>
              <a:rPr dirty="0" sz="2800" spc="-10">
                <a:solidFill>
                  <a:srgbClr val="306885"/>
                </a:solidFill>
                <a:latin typeface="Constantia"/>
                <a:cs typeface="Constantia"/>
              </a:rPr>
              <a:t>щ</a:t>
            </a:r>
            <a:r>
              <a:rPr dirty="0" sz="2800">
                <a:solidFill>
                  <a:srgbClr val="306885"/>
                </a:solidFill>
                <a:latin typeface="Constantia"/>
                <a:cs typeface="Constantia"/>
              </a:rPr>
              <a:t>ают  </a:t>
            </a:r>
            <a:r>
              <a:rPr dirty="0" sz="2800" spc="-10">
                <a:solidFill>
                  <a:srgbClr val="306885"/>
                </a:solidFill>
                <a:latin typeface="Constantia"/>
                <a:cs typeface="Constantia"/>
              </a:rPr>
              <a:t>группу</a:t>
            </a:r>
            <a:r>
              <a:rPr dirty="0" sz="2800" spc="-11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800">
                <a:solidFill>
                  <a:srgbClr val="306885"/>
                </a:solidFill>
                <a:latin typeface="Constantia"/>
                <a:cs typeface="Constantia"/>
              </a:rPr>
              <a:t>-</a:t>
            </a:r>
            <a:r>
              <a:rPr dirty="0" sz="2800" spc="-1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800" spc="5">
                <a:solidFill>
                  <a:srgbClr val="306885"/>
                </a:solidFill>
                <a:latin typeface="Constantia"/>
                <a:cs typeface="Constantia"/>
              </a:rPr>
              <a:t>2</a:t>
            </a:r>
            <a:r>
              <a:rPr dirty="0" sz="2800" spc="5">
                <a:solidFill>
                  <a:srgbClr val="306885"/>
                </a:solidFill>
                <a:latin typeface="Microsoft Sans Serif"/>
                <a:cs typeface="Microsoft Sans Serif"/>
              </a:rPr>
              <a:t>4</a:t>
            </a:r>
            <a:r>
              <a:rPr dirty="0" sz="2800" spc="-170">
                <a:solidFill>
                  <a:srgbClr val="306885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5">
                <a:solidFill>
                  <a:srgbClr val="306885"/>
                </a:solidFill>
                <a:latin typeface="Constantia"/>
                <a:cs typeface="Constantia"/>
              </a:rPr>
              <a:t>детей </a:t>
            </a:r>
            <a:r>
              <a:rPr dirty="0" sz="2800" spc="-69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800">
                <a:solidFill>
                  <a:srgbClr val="306885"/>
                </a:solidFill>
                <a:latin typeface="Constantia"/>
                <a:cs typeface="Constantia"/>
              </a:rPr>
              <a:t>из</a:t>
            </a:r>
            <a:r>
              <a:rPr dirty="0" sz="2800" spc="-95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800" spc="5">
                <a:solidFill>
                  <a:srgbClr val="306885"/>
                </a:solidFill>
                <a:latin typeface="Constantia"/>
                <a:cs typeface="Constantia"/>
              </a:rPr>
              <a:t>них: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306885"/>
                </a:solidFill>
                <a:latin typeface="Constantia"/>
                <a:cs typeface="Constantia"/>
              </a:rPr>
              <a:t>Девочек</a:t>
            </a:r>
            <a:r>
              <a:rPr dirty="0" sz="2800" spc="-11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800" spc="5">
                <a:solidFill>
                  <a:srgbClr val="306885"/>
                </a:solidFill>
                <a:latin typeface="Constantia"/>
                <a:cs typeface="Constantia"/>
              </a:rPr>
              <a:t>–</a:t>
            </a:r>
            <a:r>
              <a:rPr dirty="0" sz="2800" spc="-30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800">
                <a:solidFill>
                  <a:srgbClr val="306885"/>
                </a:solidFill>
                <a:latin typeface="Microsoft Sans Serif"/>
                <a:cs typeface="Microsoft Sans Serif"/>
              </a:rPr>
              <a:t>13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30">
                <a:solidFill>
                  <a:srgbClr val="306885"/>
                </a:solidFill>
                <a:latin typeface="Constantia"/>
                <a:cs typeface="Constantia"/>
              </a:rPr>
              <a:t>Мальчиков</a:t>
            </a:r>
            <a:r>
              <a:rPr dirty="0" sz="2800" spc="-35">
                <a:solidFill>
                  <a:srgbClr val="306885"/>
                </a:solidFill>
                <a:latin typeface="Constantia"/>
                <a:cs typeface="Constantia"/>
              </a:rPr>
              <a:t> </a:t>
            </a:r>
            <a:r>
              <a:rPr dirty="0" sz="2800" spc="-145">
                <a:solidFill>
                  <a:srgbClr val="306885"/>
                </a:solidFill>
                <a:latin typeface="Constantia"/>
                <a:cs typeface="Constantia"/>
              </a:rPr>
              <a:t>-</a:t>
            </a:r>
            <a:r>
              <a:rPr dirty="0" sz="2800" spc="-145">
                <a:solidFill>
                  <a:srgbClr val="306885"/>
                </a:solidFill>
                <a:latin typeface="Microsoft Sans Serif"/>
                <a:cs typeface="Microsoft Sans Serif"/>
              </a:rPr>
              <a:t>11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7768" y="5498591"/>
            <a:ext cx="4063365" cy="917575"/>
          </a:xfrm>
          <a:custGeom>
            <a:avLst/>
            <a:gdLst/>
            <a:ahLst/>
            <a:cxnLst/>
            <a:rect l="l" t="t" r="r" b="b"/>
            <a:pathLst>
              <a:path w="4063365" h="917575">
                <a:moveTo>
                  <a:pt x="0" y="917447"/>
                </a:moveTo>
                <a:lnTo>
                  <a:pt x="4062983" y="917447"/>
                </a:lnTo>
                <a:lnTo>
                  <a:pt x="4062983" y="0"/>
                </a:lnTo>
                <a:lnTo>
                  <a:pt x="0" y="0"/>
                </a:lnTo>
                <a:lnTo>
                  <a:pt x="0" y="917447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78623" y="5498591"/>
            <a:ext cx="4081779" cy="497205"/>
          </a:xfrm>
          <a:prstGeom prst="rect">
            <a:avLst/>
          </a:prstGeom>
          <a:solidFill>
            <a:srgbClr val="FD9E00"/>
          </a:solidFill>
        </p:spPr>
        <p:txBody>
          <a:bodyPr wrap="square" lIns="0" tIns="9652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760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dirty="0" sz="17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8623" y="5995415"/>
            <a:ext cx="4081779" cy="433070"/>
          </a:xfrm>
          <a:prstGeom prst="rect">
            <a:avLst/>
          </a:prstGeom>
          <a:solidFill>
            <a:srgbClr val="FFDFCA">
              <a:alpha val="90194"/>
            </a:srgbClr>
          </a:solidFill>
        </p:spPr>
        <p:txBody>
          <a:bodyPr wrap="square" lIns="0" tIns="95885" rIns="0" bIns="0" rtlCol="0" vert="horz">
            <a:spAutoFit/>
          </a:bodyPr>
          <a:lstStyle/>
          <a:p>
            <a:pPr marL="1235075">
              <a:lnSpc>
                <a:spcPct val="100000"/>
              </a:lnSpc>
              <a:spcBef>
                <a:spcPts val="755"/>
              </a:spcBef>
            </a:pPr>
            <a:r>
              <a:rPr dirty="0" sz="1300" spc="-10">
                <a:latin typeface="Corbel"/>
                <a:cs typeface="Corbel"/>
              </a:rPr>
              <a:t>Исполняет роль</a:t>
            </a:r>
            <a:r>
              <a:rPr dirty="0" sz="1300" spc="-2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в игре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78560" y="4093400"/>
            <a:ext cx="4081779" cy="1430020"/>
            <a:chOff x="7278560" y="4093400"/>
            <a:chExt cx="4081779" cy="1430020"/>
          </a:xfrm>
        </p:grpSpPr>
        <p:sp>
          <p:nvSpPr>
            <p:cNvPr id="6" name="object 6"/>
            <p:cNvSpPr/>
            <p:nvPr/>
          </p:nvSpPr>
          <p:spPr>
            <a:xfrm>
              <a:off x="7287767" y="4102608"/>
              <a:ext cx="4063365" cy="1411605"/>
            </a:xfrm>
            <a:custGeom>
              <a:avLst/>
              <a:gdLst/>
              <a:ahLst/>
              <a:cxnLst/>
              <a:rect l="l" t="t" r="r" b="b"/>
              <a:pathLst>
                <a:path w="4063365" h="1411604">
                  <a:moveTo>
                    <a:pt x="4062983" y="0"/>
                  </a:moveTo>
                  <a:lnTo>
                    <a:pt x="0" y="0"/>
                  </a:lnTo>
                  <a:lnTo>
                    <a:pt x="0" y="916940"/>
                  </a:lnTo>
                  <a:lnTo>
                    <a:pt x="1855088" y="916940"/>
                  </a:lnTo>
                  <a:lnTo>
                    <a:pt x="1855088" y="1058418"/>
                  </a:lnTo>
                  <a:lnTo>
                    <a:pt x="1678685" y="1058418"/>
                  </a:lnTo>
                  <a:lnTo>
                    <a:pt x="2031491" y="1411224"/>
                  </a:lnTo>
                  <a:lnTo>
                    <a:pt x="2384298" y="1058418"/>
                  </a:lnTo>
                  <a:lnTo>
                    <a:pt x="2207895" y="1058418"/>
                  </a:lnTo>
                  <a:lnTo>
                    <a:pt x="2207895" y="916940"/>
                  </a:lnTo>
                  <a:lnTo>
                    <a:pt x="4062983" y="916940"/>
                  </a:lnTo>
                  <a:lnTo>
                    <a:pt x="4062983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287767" y="4102608"/>
              <a:ext cx="4063365" cy="1411605"/>
            </a:xfrm>
            <a:custGeom>
              <a:avLst/>
              <a:gdLst/>
              <a:ahLst/>
              <a:cxnLst/>
              <a:rect l="l" t="t" r="r" b="b"/>
              <a:pathLst>
                <a:path w="4063365" h="1411604">
                  <a:moveTo>
                    <a:pt x="4062983" y="916940"/>
                  </a:moveTo>
                  <a:lnTo>
                    <a:pt x="2207895" y="916940"/>
                  </a:lnTo>
                  <a:lnTo>
                    <a:pt x="2207895" y="1058418"/>
                  </a:lnTo>
                  <a:lnTo>
                    <a:pt x="2384298" y="1058418"/>
                  </a:lnTo>
                  <a:lnTo>
                    <a:pt x="2031491" y="1411224"/>
                  </a:lnTo>
                  <a:lnTo>
                    <a:pt x="1678685" y="1058418"/>
                  </a:lnTo>
                  <a:lnTo>
                    <a:pt x="1855088" y="1058418"/>
                  </a:lnTo>
                  <a:lnTo>
                    <a:pt x="1855088" y="916940"/>
                  </a:lnTo>
                  <a:lnTo>
                    <a:pt x="0" y="916940"/>
                  </a:lnTo>
                  <a:lnTo>
                    <a:pt x="0" y="0"/>
                  </a:lnTo>
                  <a:lnTo>
                    <a:pt x="4062983" y="0"/>
                  </a:lnTo>
                  <a:lnTo>
                    <a:pt x="4062983" y="91694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529319" y="4183760"/>
            <a:ext cx="158242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dirty="0" sz="1700" spc="-25">
                <a:solidFill>
                  <a:srgbClr val="FFFFFF"/>
                </a:solidFill>
                <a:latin typeface="Corbel"/>
                <a:cs typeface="Corbel"/>
              </a:rPr>
              <a:t> года</a:t>
            </a:r>
            <a:r>
              <a:rPr dirty="0" sz="17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dirty="0" sz="17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Corbel"/>
                <a:cs typeface="Corbel"/>
              </a:rPr>
              <a:t>месяцев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8623" y="4587240"/>
            <a:ext cx="4081779" cy="441959"/>
          </a:xfrm>
          <a:prstGeom prst="rect">
            <a:avLst/>
          </a:prstGeom>
          <a:solidFill>
            <a:srgbClr val="FFDFCA">
              <a:alpha val="90194"/>
            </a:srgbClr>
          </a:solidFill>
        </p:spPr>
        <p:txBody>
          <a:bodyPr wrap="square" lIns="0" tIns="32384" rIns="0" bIns="0" rtlCol="0" vert="horz">
            <a:spAutoFit/>
          </a:bodyPr>
          <a:lstStyle/>
          <a:p>
            <a:pPr marL="1186180" marR="398145" indent="-777875">
              <a:lnSpc>
                <a:spcPts val="1440"/>
              </a:lnSpc>
              <a:spcBef>
                <a:spcPts val="254"/>
              </a:spcBef>
            </a:pPr>
            <a:r>
              <a:rPr dirty="0" sz="1300" spc="-10">
                <a:latin typeface="Corbel"/>
                <a:cs typeface="Corbel"/>
              </a:rPr>
              <a:t>Действует </a:t>
            </a:r>
            <a:r>
              <a:rPr dirty="0" sz="1300" spc="-5">
                <a:latin typeface="Corbel"/>
                <a:cs typeface="Corbel"/>
              </a:rPr>
              <a:t>взаимосвязанно, </a:t>
            </a:r>
            <a:r>
              <a:rPr dirty="0" sz="1300" spc="-10">
                <a:latin typeface="Corbel"/>
                <a:cs typeface="Corbel"/>
              </a:rPr>
              <a:t>последовательно </a:t>
            </a:r>
            <a:r>
              <a:rPr dirty="0" sz="1300" spc="-250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выполняет</a:t>
            </a:r>
            <a:r>
              <a:rPr dirty="0" sz="1300">
                <a:latin typeface="Corbel"/>
                <a:cs typeface="Corbel"/>
              </a:rPr>
              <a:t> 2-3</a:t>
            </a:r>
            <a:r>
              <a:rPr dirty="0" sz="1300" spc="-1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действия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78560" y="2694368"/>
            <a:ext cx="4081779" cy="1430020"/>
            <a:chOff x="7278560" y="2694368"/>
            <a:chExt cx="4081779" cy="1430020"/>
          </a:xfrm>
        </p:grpSpPr>
        <p:sp>
          <p:nvSpPr>
            <p:cNvPr id="11" name="object 11"/>
            <p:cNvSpPr/>
            <p:nvPr/>
          </p:nvSpPr>
          <p:spPr>
            <a:xfrm>
              <a:off x="7287767" y="2703575"/>
              <a:ext cx="4063365" cy="1411605"/>
            </a:xfrm>
            <a:custGeom>
              <a:avLst/>
              <a:gdLst/>
              <a:ahLst/>
              <a:cxnLst/>
              <a:rect l="l" t="t" r="r" b="b"/>
              <a:pathLst>
                <a:path w="4063365" h="1411604">
                  <a:moveTo>
                    <a:pt x="4062983" y="0"/>
                  </a:moveTo>
                  <a:lnTo>
                    <a:pt x="0" y="0"/>
                  </a:lnTo>
                  <a:lnTo>
                    <a:pt x="0" y="916940"/>
                  </a:lnTo>
                  <a:lnTo>
                    <a:pt x="1855088" y="916940"/>
                  </a:lnTo>
                  <a:lnTo>
                    <a:pt x="1855088" y="1058418"/>
                  </a:lnTo>
                  <a:lnTo>
                    <a:pt x="1678685" y="1058418"/>
                  </a:lnTo>
                  <a:lnTo>
                    <a:pt x="2031491" y="1411224"/>
                  </a:lnTo>
                  <a:lnTo>
                    <a:pt x="2384298" y="1058418"/>
                  </a:lnTo>
                  <a:lnTo>
                    <a:pt x="2207895" y="1058418"/>
                  </a:lnTo>
                  <a:lnTo>
                    <a:pt x="2207895" y="916940"/>
                  </a:lnTo>
                  <a:lnTo>
                    <a:pt x="4062983" y="916940"/>
                  </a:lnTo>
                  <a:lnTo>
                    <a:pt x="4062983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287767" y="2703575"/>
              <a:ext cx="4063365" cy="1411605"/>
            </a:xfrm>
            <a:custGeom>
              <a:avLst/>
              <a:gdLst/>
              <a:ahLst/>
              <a:cxnLst/>
              <a:rect l="l" t="t" r="r" b="b"/>
              <a:pathLst>
                <a:path w="4063365" h="1411604">
                  <a:moveTo>
                    <a:pt x="4062983" y="916940"/>
                  </a:moveTo>
                  <a:lnTo>
                    <a:pt x="2207895" y="916940"/>
                  </a:lnTo>
                  <a:lnTo>
                    <a:pt x="2207895" y="1058418"/>
                  </a:lnTo>
                  <a:lnTo>
                    <a:pt x="2384298" y="1058418"/>
                  </a:lnTo>
                  <a:lnTo>
                    <a:pt x="2031491" y="1411224"/>
                  </a:lnTo>
                  <a:lnTo>
                    <a:pt x="1678685" y="1058418"/>
                  </a:lnTo>
                  <a:lnTo>
                    <a:pt x="1855088" y="1058418"/>
                  </a:lnTo>
                  <a:lnTo>
                    <a:pt x="1855088" y="916940"/>
                  </a:lnTo>
                  <a:lnTo>
                    <a:pt x="0" y="916940"/>
                  </a:lnTo>
                  <a:lnTo>
                    <a:pt x="0" y="0"/>
                  </a:lnTo>
                  <a:lnTo>
                    <a:pt x="4062983" y="0"/>
                  </a:lnTo>
                  <a:lnTo>
                    <a:pt x="4062983" y="91694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020047" y="2785618"/>
            <a:ext cx="605790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dirty="0" sz="17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8623" y="3191255"/>
            <a:ext cx="4081779" cy="439420"/>
          </a:xfrm>
          <a:prstGeom prst="rect">
            <a:avLst/>
          </a:prstGeom>
          <a:solidFill>
            <a:srgbClr val="FFDFCA">
              <a:alpha val="90194"/>
            </a:srgbClr>
          </a:solidFill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1500"/>
              </a:lnSpc>
              <a:spcBef>
                <a:spcPts val="90"/>
              </a:spcBef>
            </a:pPr>
            <a:r>
              <a:rPr dirty="0" sz="1300" spc="-10">
                <a:latin typeface="Corbel"/>
                <a:cs typeface="Corbel"/>
              </a:rPr>
              <a:t>Воспроизводит</a:t>
            </a:r>
            <a:r>
              <a:rPr dirty="0" sz="1300" spc="-25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ряд </a:t>
            </a:r>
            <a:r>
              <a:rPr dirty="0" sz="1300" spc="-5">
                <a:latin typeface="Corbel"/>
                <a:cs typeface="Corbel"/>
              </a:rPr>
              <a:t>логически</a:t>
            </a:r>
            <a:r>
              <a:rPr dirty="0" sz="1300" spc="1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связанных действий</a:t>
            </a:r>
            <a:endParaRPr sz="1300">
              <a:latin typeface="Corbel"/>
              <a:cs typeface="Corbel"/>
            </a:endParaRPr>
          </a:p>
          <a:p>
            <a:pPr algn="ctr" marL="3175">
              <a:lnSpc>
                <a:spcPts val="1500"/>
              </a:lnSpc>
            </a:pPr>
            <a:r>
              <a:rPr dirty="0" sz="1300" spc="-15">
                <a:latin typeface="Corbel"/>
                <a:cs typeface="Corbel"/>
              </a:rPr>
              <a:t>(купает</a:t>
            </a:r>
            <a:r>
              <a:rPr dirty="0" sz="1300" spc="2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куклу и</a:t>
            </a:r>
            <a:r>
              <a:rPr dirty="0" sz="1300" spc="-2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вытирает</a:t>
            </a:r>
            <a:r>
              <a:rPr dirty="0" sz="130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ее)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78560" y="1298384"/>
            <a:ext cx="4081779" cy="1430020"/>
            <a:chOff x="7278560" y="1298384"/>
            <a:chExt cx="4081779" cy="1430020"/>
          </a:xfrm>
        </p:grpSpPr>
        <p:sp>
          <p:nvSpPr>
            <p:cNvPr id="16" name="object 16"/>
            <p:cNvSpPr/>
            <p:nvPr/>
          </p:nvSpPr>
          <p:spPr>
            <a:xfrm>
              <a:off x="7287767" y="1307592"/>
              <a:ext cx="4063365" cy="1411605"/>
            </a:xfrm>
            <a:custGeom>
              <a:avLst/>
              <a:gdLst/>
              <a:ahLst/>
              <a:cxnLst/>
              <a:rect l="l" t="t" r="r" b="b"/>
              <a:pathLst>
                <a:path w="4063365" h="1411605">
                  <a:moveTo>
                    <a:pt x="4062983" y="0"/>
                  </a:moveTo>
                  <a:lnTo>
                    <a:pt x="0" y="0"/>
                  </a:lnTo>
                  <a:lnTo>
                    <a:pt x="0" y="916940"/>
                  </a:lnTo>
                  <a:lnTo>
                    <a:pt x="1855088" y="916940"/>
                  </a:lnTo>
                  <a:lnTo>
                    <a:pt x="1855088" y="1058418"/>
                  </a:lnTo>
                  <a:lnTo>
                    <a:pt x="1678685" y="1058418"/>
                  </a:lnTo>
                  <a:lnTo>
                    <a:pt x="2031491" y="1411224"/>
                  </a:lnTo>
                  <a:lnTo>
                    <a:pt x="2384298" y="1058418"/>
                  </a:lnTo>
                  <a:lnTo>
                    <a:pt x="2207895" y="1058418"/>
                  </a:lnTo>
                  <a:lnTo>
                    <a:pt x="2207895" y="916940"/>
                  </a:lnTo>
                  <a:lnTo>
                    <a:pt x="4062983" y="916940"/>
                  </a:lnTo>
                  <a:lnTo>
                    <a:pt x="4062983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287767" y="1307592"/>
              <a:ext cx="4063365" cy="1411605"/>
            </a:xfrm>
            <a:custGeom>
              <a:avLst/>
              <a:gdLst/>
              <a:ahLst/>
              <a:cxnLst/>
              <a:rect l="l" t="t" r="r" b="b"/>
              <a:pathLst>
                <a:path w="4063365" h="1411605">
                  <a:moveTo>
                    <a:pt x="4062983" y="916940"/>
                  </a:moveTo>
                  <a:lnTo>
                    <a:pt x="2207895" y="916940"/>
                  </a:lnTo>
                  <a:lnTo>
                    <a:pt x="2207895" y="1058418"/>
                  </a:lnTo>
                  <a:lnTo>
                    <a:pt x="2384298" y="1058418"/>
                  </a:lnTo>
                  <a:lnTo>
                    <a:pt x="2031491" y="1411224"/>
                  </a:lnTo>
                  <a:lnTo>
                    <a:pt x="1678685" y="1058418"/>
                  </a:lnTo>
                  <a:lnTo>
                    <a:pt x="1855088" y="1058418"/>
                  </a:lnTo>
                  <a:lnTo>
                    <a:pt x="1855088" y="916940"/>
                  </a:lnTo>
                  <a:lnTo>
                    <a:pt x="0" y="916940"/>
                  </a:lnTo>
                  <a:lnTo>
                    <a:pt x="0" y="0"/>
                  </a:lnTo>
                  <a:lnTo>
                    <a:pt x="4062983" y="0"/>
                  </a:lnTo>
                  <a:lnTo>
                    <a:pt x="4062983" y="91694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7278623" y="1792223"/>
            <a:ext cx="4081779" cy="441959"/>
          </a:xfrm>
          <a:prstGeom prst="rect">
            <a:avLst/>
          </a:prstGeom>
          <a:solidFill>
            <a:srgbClr val="FFDFCA">
              <a:alpha val="90194"/>
            </a:srgbClr>
          </a:solidFill>
        </p:spPr>
        <p:txBody>
          <a:bodyPr wrap="square" lIns="0" tIns="12065" rIns="0" bIns="0" rtlCol="0" vert="horz">
            <a:spAutoFit/>
          </a:bodyPr>
          <a:lstStyle/>
          <a:p>
            <a:pPr algn="ctr" marL="2540">
              <a:lnSpc>
                <a:spcPts val="1500"/>
              </a:lnSpc>
              <a:spcBef>
                <a:spcPts val="95"/>
              </a:spcBef>
            </a:pPr>
            <a:r>
              <a:rPr dirty="0" sz="1300" spc="-25">
                <a:latin typeface="Corbel"/>
                <a:cs typeface="Corbel"/>
              </a:rPr>
              <a:t>Умеет</a:t>
            </a:r>
            <a:r>
              <a:rPr dirty="0" sz="1300" spc="-5">
                <a:latin typeface="Corbel"/>
                <a:cs typeface="Corbel"/>
              </a:rPr>
              <a:t> воспроизводить</a:t>
            </a:r>
            <a:r>
              <a:rPr dirty="0" sz="1300" spc="-3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часто </a:t>
            </a:r>
            <a:r>
              <a:rPr dirty="0" sz="1300" spc="-15">
                <a:latin typeface="Corbel"/>
                <a:cs typeface="Corbel"/>
              </a:rPr>
              <a:t>наблюдаемые</a:t>
            </a:r>
            <a:r>
              <a:rPr dirty="0" sz="1300" spc="3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в</a:t>
            </a:r>
            <a:r>
              <a:rPr dirty="0" sz="1300" spc="-2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жизни</a:t>
            </a:r>
            <a:endParaRPr sz="1300">
              <a:latin typeface="Corbel"/>
              <a:cs typeface="Corbel"/>
            </a:endParaRPr>
          </a:p>
          <a:p>
            <a:pPr algn="ctr" marL="4445">
              <a:lnSpc>
                <a:spcPts val="1500"/>
              </a:lnSpc>
            </a:pPr>
            <a:r>
              <a:rPr dirty="0" sz="1300" spc="-5">
                <a:latin typeface="Corbel"/>
                <a:cs typeface="Corbel"/>
              </a:rPr>
              <a:t>действия</a:t>
            </a:r>
            <a:r>
              <a:rPr dirty="0" sz="1300" spc="-25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(причесывает,</a:t>
            </a:r>
            <a:r>
              <a:rPr dirty="0" sz="1300" spc="20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умывает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куклу)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720073" y="435686"/>
            <a:ext cx="97726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0">
                <a:latin typeface="Arial Black"/>
                <a:cs typeface="Arial Black"/>
              </a:rPr>
              <a:t>Иг</a:t>
            </a:r>
            <a:r>
              <a:rPr dirty="0" spc="5">
                <a:latin typeface="Arial Black"/>
                <a:cs typeface="Arial Black"/>
              </a:rPr>
              <a:t>ра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00426" y="475234"/>
            <a:ext cx="4999355" cy="1126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наш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й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г</a:t>
            </a: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р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у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п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п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10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25" b="1">
                <a:solidFill>
                  <a:srgbClr val="7E4F00"/>
                </a:solidFill>
                <a:latin typeface="Constantia"/>
                <a:cs typeface="Constantia"/>
              </a:rPr>
              <a:t>д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раз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ви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л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10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у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мен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8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игр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а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ь 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как</a:t>
            </a:r>
            <a:r>
              <a:rPr dirty="0" sz="1800" spc="-9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самостоятельно</a:t>
            </a:r>
            <a:r>
              <a:rPr dirty="0" sz="1800" spc="-7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так</a:t>
            </a:r>
            <a:r>
              <a:rPr dirty="0" sz="1800" spc="-7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5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spc="-5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коллективе,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п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р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б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у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ю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8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б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р</a:t>
            </a:r>
            <a:r>
              <a:rPr dirty="0" sz="1800" spc="-50" b="1">
                <a:solidFill>
                  <a:srgbClr val="7E4F00"/>
                </a:solidFill>
                <a:latin typeface="Constantia"/>
                <a:cs typeface="Constantia"/>
              </a:rPr>
              <a:t>а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ь</a:t>
            </a:r>
            <a:r>
              <a:rPr dirty="0" sz="1800" spc="-7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н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а</a:t>
            </a:r>
            <a:r>
              <a:rPr dirty="0" sz="1800" spc="-10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60" b="1">
                <a:solidFill>
                  <a:srgbClr val="7E4F00"/>
                </a:solidFill>
                <a:latin typeface="Constantia"/>
                <a:cs typeface="Constantia"/>
              </a:rPr>
              <a:t>с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б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я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р</a:t>
            </a:r>
            <a:r>
              <a:rPr dirty="0" sz="1800" spc="-7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л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3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(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«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я</a:t>
            </a:r>
            <a:r>
              <a:rPr dirty="0" sz="1800" spc="-2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10" b="1">
                <a:solidFill>
                  <a:srgbClr val="7E4F00"/>
                </a:solidFill>
                <a:latin typeface="Constantia"/>
                <a:cs typeface="Constantia"/>
              </a:rPr>
              <a:t>–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мама»,</a:t>
            </a:r>
            <a:r>
              <a:rPr dirty="0" sz="1800" spc="-6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«</a:t>
            </a:r>
            <a:r>
              <a:rPr dirty="0" sz="1800" spc="20" b="1">
                <a:solidFill>
                  <a:srgbClr val="7E4F00"/>
                </a:solidFill>
                <a:latin typeface="Constantia"/>
                <a:cs typeface="Constantia"/>
              </a:rPr>
              <a:t>я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-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00" spc="-10" b="1">
                <a:solidFill>
                  <a:srgbClr val="7E4F00"/>
                </a:solidFill>
                <a:latin typeface="Arial"/>
                <a:cs typeface="Arial"/>
              </a:rPr>
              <a:t>парикмахер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»,</a:t>
            </a:r>
            <a:r>
              <a:rPr dirty="0" sz="1800" spc="-2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«я-водитель»)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87994" y="883107"/>
            <a:ext cx="2446020" cy="789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Показатели</a:t>
            </a:r>
            <a:r>
              <a:rPr dirty="0" sz="1800" spc="-6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развития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Constantia"/>
              <a:cs typeface="Constantia"/>
            </a:endParaRPr>
          </a:p>
          <a:p>
            <a:pPr algn="ctr" marL="19050">
              <a:lnSpc>
                <a:spcPct val="100000"/>
              </a:lnSpc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dirty="0" sz="1700" spc="-20">
                <a:solidFill>
                  <a:srgbClr val="FFFFFF"/>
                </a:solidFill>
                <a:latin typeface="Corbel"/>
                <a:cs typeface="Corbel"/>
              </a:rPr>
              <a:t> год</a:t>
            </a:r>
            <a:r>
              <a:rPr dirty="0" sz="17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dirty="0" sz="17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orbel"/>
                <a:cs typeface="Corbel"/>
              </a:rPr>
              <a:t>месяцев</a:t>
            </a:r>
            <a:endParaRPr sz="1700">
              <a:latin typeface="Corbel"/>
              <a:cs typeface="Corbe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5656" y="1624583"/>
            <a:ext cx="6949440" cy="4998720"/>
            <a:chOff x="295656" y="1624583"/>
            <a:chExt cx="6949440" cy="499872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656" y="3691127"/>
              <a:ext cx="2706624" cy="29321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4784" y="3706418"/>
              <a:ext cx="2139696" cy="27466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6632" y="2593847"/>
              <a:ext cx="2188464" cy="24627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60" y="1624583"/>
              <a:ext cx="4303776" cy="2017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2126" y="444753"/>
            <a:ext cx="64846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Социально-комуникативное</a:t>
            </a:r>
            <a:r>
              <a:rPr dirty="0" sz="1800" spc="9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-10" b="1">
                <a:latin typeface="Arial"/>
                <a:cs typeface="Arial"/>
              </a:rPr>
              <a:t> Познавательное</a:t>
            </a:r>
            <a:r>
              <a:rPr dirty="0" sz="1800" spc="7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развитие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3073" y="1145540"/>
            <a:ext cx="558228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 b="1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dirty="0" sz="1800" spc="-25" b="1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dirty="0" sz="1800" spc="-30" b="1">
                <a:solidFill>
                  <a:srgbClr val="001F5F"/>
                </a:solidFill>
                <a:latin typeface="Constantia"/>
                <a:cs typeface="Constantia"/>
              </a:rPr>
              <a:t>з</a:t>
            </a:r>
            <a:r>
              <a:rPr dirty="0" sz="1800" spc="-5" b="1">
                <a:solidFill>
                  <a:srgbClr val="001F5F"/>
                </a:solidFill>
                <a:latin typeface="Constantia"/>
                <a:cs typeface="Constantia"/>
              </a:rPr>
              <a:t>дан</a:t>
            </a:r>
            <a:r>
              <a:rPr dirty="0" sz="1800" spc="-10" b="1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е</a:t>
            </a:r>
            <a:r>
              <a:rPr dirty="0" sz="1800" spc="-105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60" b="1">
                <a:solidFill>
                  <a:srgbClr val="001F5F"/>
                </a:solidFill>
                <a:latin typeface="Constantia"/>
                <a:cs typeface="Constantia"/>
              </a:rPr>
              <a:t>у</a:t>
            </a:r>
            <a:r>
              <a:rPr dirty="0" sz="1800" spc="-35" b="1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dirty="0" sz="1800" spc="-5" b="1">
                <a:solidFill>
                  <a:srgbClr val="001F5F"/>
                </a:solidFill>
                <a:latin typeface="Constantia"/>
                <a:cs typeface="Constantia"/>
              </a:rPr>
              <a:t>ло</a:t>
            </a:r>
            <a:r>
              <a:rPr dirty="0" sz="1800" spc="5" b="1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ий</a:t>
            </a:r>
            <a:r>
              <a:rPr dirty="0" sz="1800" spc="-85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001F5F"/>
                </a:solidFill>
                <a:latin typeface="Constantia"/>
                <a:cs typeface="Constantia"/>
              </a:rPr>
              <a:t>дл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я</a:t>
            </a:r>
            <a:r>
              <a:rPr dirty="0" sz="1800" spc="-65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Constantia"/>
                <a:cs typeface="Constantia"/>
              </a:rPr>
              <a:t>ф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ормиро</a:t>
            </a:r>
            <a:r>
              <a:rPr dirty="0" sz="1800" spc="5" b="1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ан</a:t>
            </a:r>
            <a:r>
              <a:rPr dirty="0" sz="1800" spc="-10" b="1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я</a:t>
            </a:r>
            <a:r>
              <a:rPr dirty="0" sz="1800" spc="-110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dirty="0" sz="1800" spc="-5" b="1">
                <a:solidFill>
                  <a:srgbClr val="001F5F"/>
                </a:solidFill>
                <a:latin typeface="Constantia"/>
                <a:cs typeface="Constantia"/>
              </a:rPr>
              <a:t>снов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1800" spc="-20" b="1">
                <a:solidFill>
                  <a:srgbClr val="001F5F"/>
                </a:solidFill>
                <a:latin typeface="Constantia"/>
                <a:cs typeface="Constantia"/>
              </a:rPr>
              <a:t>экологического</a:t>
            </a:r>
            <a:r>
              <a:rPr dirty="0" sz="1800" spc="-70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onstantia"/>
                <a:cs typeface="Constantia"/>
              </a:rPr>
              <a:t>воспитания</a:t>
            </a:r>
            <a:r>
              <a:rPr dirty="0" sz="1800" spc="-85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20" b="1">
                <a:solidFill>
                  <a:srgbClr val="001F5F"/>
                </a:solidFill>
                <a:latin typeface="Constantia"/>
                <a:cs typeface="Constantia"/>
              </a:rPr>
              <a:t>детей</a:t>
            </a:r>
            <a:r>
              <a:rPr dirty="0" sz="1800" spc="-30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Constantia"/>
                <a:cs typeface="Constantia"/>
              </a:rPr>
              <a:t>раннего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1800" spc="5" b="1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dirty="0" sz="1800" spc="-25" b="1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зра</a:t>
            </a:r>
            <a:r>
              <a:rPr dirty="0" sz="1800" spc="-10" b="1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dirty="0" sz="1800" spc="-40" b="1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а,</a:t>
            </a:r>
            <a:r>
              <a:rPr dirty="0" sz="1800" spc="-40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60" b="1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dirty="0" sz="1800" spc="-25" b="1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dirty="0" sz="1800" spc="-30" b="1">
                <a:solidFill>
                  <a:srgbClr val="001F5F"/>
                </a:solidFill>
                <a:latin typeface="Constantia"/>
                <a:cs typeface="Constantia"/>
              </a:rPr>
              <a:t>з</a:t>
            </a:r>
            <a:r>
              <a:rPr dirty="0" sz="1800" spc="-5" b="1">
                <a:solidFill>
                  <a:srgbClr val="001F5F"/>
                </a:solidFill>
                <a:latin typeface="Constantia"/>
                <a:cs typeface="Constantia"/>
              </a:rPr>
              <a:t>дан</a:t>
            </a:r>
            <a:r>
              <a:rPr dirty="0" sz="1800" spc="-10" b="1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е</a:t>
            </a:r>
            <a:r>
              <a:rPr dirty="0" sz="1800" spc="-105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001F5F"/>
                </a:solidFill>
                <a:latin typeface="Constantia"/>
                <a:cs typeface="Constantia"/>
              </a:rPr>
              <a:t>дино</a:t>
            </a:r>
            <a:r>
              <a:rPr dirty="0" sz="1800" spc="-50" b="1">
                <a:solidFill>
                  <a:srgbClr val="001F5F"/>
                </a:solidFill>
                <a:latin typeface="Constantia"/>
                <a:cs typeface="Constantia"/>
              </a:rPr>
              <a:t>г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dirty="0" sz="1800" spc="-70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п</a:t>
            </a:r>
            <a:r>
              <a:rPr dirty="0" sz="1800" spc="5" b="1">
                <a:solidFill>
                  <a:srgbClr val="001F5F"/>
                </a:solidFill>
                <a:latin typeface="Constantia"/>
                <a:cs typeface="Constantia"/>
              </a:rPr>
              <a:t>р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о</a:t>
            </a:r>
            <a:r>
              <a:rPr dirty="0" sz="1800" spc="-5" b="1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dirty="0" sz="1800" spc="-15" b="1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dirty="0" sz="1800" spc="-5" b="1">
                <a:solidFill>
                  <a:srgbClr val="001F5F"/>
                </a:solidFill>
                <a:latin typeface="Constantia"/>
                <a:cs typeface="Constantia"/>
              </a:rPr>
              <a:t>ран</a:t>
            </a:r>
            <a:r>
              <a:rPr dirty="0" sz="1800" spc="-10" b="1">
                <a:solidFill>
                  <a:srgbClr val="001F5F"/>
                </a:solidFill>
                <a:latin typeface="Constantia"/>
                <a:cs typeface="Constantia"/>
              </a:rPr>
              <a:t>с</a:t>
            </a:r>
            <a:r>
              <a:rPr dirty="0" sz="1800" spc="-15" b="1">
                <a:solidFill>
                  <a:srgbClr val="001F5F"/>
                </a:solidFill>
                <a:latin typeface="Constantia"/>
                <a:cs typeface="Constantia"/>
              </a:rPr>
              <a:t>т</a:t>
            </a:r>
            <a:r>
              <a:rPr dirty="0" sz="1800" spc="5" b="1">
                <a:solidFill>
                  <a:srgbClr val="001F5F"/>
                </a:solidFill>
                <a:latin typeface="Constantia"/>
                <a:cs typeface="Constantia"/>
              </a:rPr>
              <a:t>в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а</a:t>
            </a:r>
            <a:r>
              <a:rPr dirty="0" sz="1800" spc="-55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г</a:t>
            </a:r>
            <a:r>
              <a:rPr dirty="0" sz="1800" spc="-20" b="1">
                <a:solidFill>
                  <a:srgbClr val="001F5F"/>
                </a:solidFill>
                <a:latin typeface="Constantia"/>
                <a:cs typeface="Constantia"/>
              </a:rPr>
              <a:t>р</a:t>
            </a:r>
            <a:r>
              <a:rPr dirty="0" sz="1800" spc="-10" b="1">
                <a:solidFill>
                  <a:srgbClr val="001F5F"/>
                </a:solidFill>
                <a:latin typeface="Constantia"/>
                <a:cs typeface="Constantia"/>
              </a:rPr>
              <a:t>у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п</a:t>
            </a:r>
            <a:r>
              <a:rPr dirty="0" sz="1800" spc="5" b="1">
                <a:solidFill>
                  <a:srgbClr val="001F5F"/>
                </a:solidFill>
                <a:latin typeface="Constantia"/>
                <a:cs typeface="Constantia"/>
              </a:rPr>
              <a:t>п</a:t>
            </a: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ы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1F5F"/>
                </a:solidFill>
                <a:latin typeface="Constantia"/>
                <a:cs typeface="Constantia"/>
              </a:rPr>
              <a:t>и</a:t>
            </a:r>
            <a:r>
              <a:rPr dirty="0" sz="1800" spc="-105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onstantia"/>
                <a:cs typeface="Constantia"/>
              </a:rPr>
              <a:t>социализация</a:t>
            </a:r>
            <a:r>
              <a:rPr dirty="0" sz="1800" spc="-90" b="1">
                <a:solidFill>
                  <a:srgbClr val="001F5F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001F5F"/>
                </a:solidFill>
                <a:latin typeface="Constantia"/>
                <a:cs typeface="Constantia"/>
              </a:rPr>
              <a:t>детей.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9936" y="618744"/>
            <a:ext cx="11783695" cy="5130165"/>
            <a:chOff x="249936" y="618744"/>
            <a:chExt cx="11783695" cy="5130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936" y="2368296"/>
              <a:ext cx="3727703" cy="3334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040" y="618744"/>
              <a:ext cx="2950463" cy="40294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6520" y="2124455"/>
              <a:ext cx="2609087" cy="29992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2983" y="2624327"/>
              <a:ext cx="2334767" cy="312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0655" y="3995928"/>
              <a:ext cx="3346704" cy="25085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45807" y="5483352"/>
              <a:ext cx="4066540" cy="917575"/>
            </a:xfrm>
            <a:custGeom>
              <a:avLst/>
              <a:gdLst/>
              <a:ahLst/>
              <a:cxnLst/>
              <a:rect l="l" t="t" r="r" b="b"/>
              <a:pathLst>
                <a:path w="4066540" h="917575">
                  <a:moveTo>
                    <a:pt x="0" y="917448"/>
                  </a:moveTo>
                  <a:lnTo>
                    <a:pt x="4066032" y="917448"/>
                  </a:lnTo>
                  <a:lnTo>
                    <a:pt x="4066032" y="0"/>
                  </a:lnTo>
                  <a:lnTo>
                    <a:pt x="0" y="0"/>
                  </a:lnTo>
                  <a:lnTo>
                    <a:pt x="0" y="91744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836664" y="5483352"/>
            <a:ext cx="4084320" cy="497205"/>
          </a:xfrm>
          <a:prstGeom prst="rect">
            <a:avLst/>
          </a:prstGeom>
          <a:solidFill>
            <a:srgbClr val="C94921"/>
          </a:solidFill>
        </p:spPr>
        <p:txBody>
          <a:bodyPr wrap="square" lIns="0" tIns="9461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745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dirty="0" sz="17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6664" y="5980176"/>
            <a:ext cx="4084320" cy="429895"/>
          </a:xfrm>
          <a:prstGeom prst="rect">
            <a:avLst/>
          </a:prstGeom>
          <a:solidFill>
            <a:srgbClr val="F3D1CD">
              <a:alpha val="90194"/>
            </a:srgbClr>
          </a:solidFill>
        </p:spPr>
        <p:txBody>
          <a:bodyPr wrap="square" lIns="0" tIns="3810" rIns="0" bIns="0" rtlCol="0" vert="horz">
            <a:spAutoFit/>
          </a:bodyPr>
          <a:lstStyle/>
          <a:p>
            <a:pPr algn="ctr">
              <a:lnSpc>
                <a:spcPts val="1500"/>
              </a:lnSpc>
              <a:spcBef>
                <a:spcPts val="30"/>
              </a:spcBef>
            </a:pPr>
            <a:r>
              <a:rPr dirty="0" sz="1300" spc="-20">
                <a:latin typeface="Corbel"/>
                <a:cs typeface="Corbel"/>
              </a:rPr>
              <a:t>Одевается</a:t>
            </a:r>
            <a:r>
              <a:rPr dirty="0" sz="1300" spc="3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самостоятельно,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с</a:t>
            </a:r>
            <a:r>
              <a:rPr dirty="0" sz="1300" spc="1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небольшой</a:t>
            </a:r>
            <a:r>
              <a:rPr dirty="0" sz="1300" spc="2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помощью</a:t>
            </a:r>
            <a:endParaRPr sz="1300">
              <a:latin typeface="Corbel"/>
              <a:cs typeface="Corbel"/>
            </a:endParaRPr>
          </a:p>
          <a:p>
            <a:pPr algn="ctr" marL="4445">
              <a:lnSpc>
                <a:spcPts val="1500"/>
              </a:lnSpc>
            </a:pPr>
            <a:r>
              <a:rPr dirty="0" sz="1300" spc="-5">
                <a:latin typeface="Corbel"/>
                <a:cs typeface="Corbel"/>
              </a:rPr>
              <a:t>взрослого</a:t>
            </a:r>
            <a:r>
              <a:rPr dirty="0" sz="1300" spc="-10">
                <a:latin typeface="Corbel"/>
                <a:cs typeface="Corbel"/>
              </a:rPr>
              <a:t> застегивает</a:t>
            </a:r>
            <a:r>
              <a:rPr dirty="0" sz="1300" spc="1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пуговицы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36600" y="4075112"/>
            <a:ext cx="4084954" cy="1430020"/>
            <a:chOff x="6836600" y="4075112"/>
            <a:chExt cx="4084954" cy="1430020"/>
          </a:xfrm>
        </p:grpSpPr>
        <p:sp>
          <p:nvSpPr>
            <p:cNvPr id="8" name="object 8"/>
            <p:cNvSpPr/>
            <p:nvPr/>
          </p:nvSpPr>
          <p:spPr>
            <a:xfrm>
              <a:off x="6845808" y="4084320"/>
              <a:ext cx="4066540" cy="1411605"/>
            </a:xfrm>
            <a:custGeom>
              <a:avLst/>
              <a:gdLst/>
              <a:ahLst/>
              <a:cxnLst/>
              <a:rect l="l" t="t" r="r" b="b"/>
              <a:pathLst>
                <a:path w="4066540" h="1411604">
                  <a:moveTo>
                    <a:pt x="4066032" y="0"/>
                  </a:moveTo>
                  <a:lnTo>
                    <a:pt x="0" y="0"/>
                  </a:lnTo>
                  <a:lnTo>
                    <a:pt x="0" y="916939"/>
                  </a:lnTo>
                  <a:lnTo>
                    <a:pt x="1856613" y="916939"/>
                  </a:lnTo>
                  <a:lnTo>
                    <a:pt x="1856613" y="1058417"/>
                  </a:lnTo>
                  <a:lnTo>
                    <a:pt x="1680210" y="1058417"/>
                  </a:lnTo>
                  <a:lnTo>
                    <a:pt x="2033016" y="1411223"/>
                  </a:lnTo>
                  <a:lnTo>
                    <a:pt x="2385822" y="1058417"/>
                  </a:lnTo>
                  <a:lnTo>
                    <a:pt x="2209419" y="1058417"/>
                  </a:lnTo>
                  <a:lnTo>
                    <a:pt x="2209419" y="916939"/>
                  </a:lnTo>
                  <a:lnTo>
                    <a:pt x="4066032" y="916939"/>
                  </a:lnTo>
                  <a:lnTo>
                    <a:pt x="4066032" y="0"/>
                  </a:lnTo>
                  <a:close/>
                </a:path>
              </a:pathLst>
            </a:custGeom>
            <a:solidFill>
              <a:srgbClr val="DC6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45808" y="4084320"/>
              <a:ext cx="4066540" cy="1411605"/>
            </a:xfrm>
            <a:custGeom>
              <a:avLst/>
              <a:gdLst/>
              <a:ahLst/>
              <a:cxnLst/>
              <a:rect l="l" t="t" r="r" b="b"/>
              <a:pathLst>
                <a:path w="4066540" h="1411604">
                  <a:moveTo>
                    <a:pt x="4066032" y="916939"/>
                  </a:moveTo>
                  <a:lnTo>
                    <a:pt x="2209419" y="916939"/>
                  </a:lnTo>
                  <a:lnTo>
                    <a:pt x="2209419" y="1058417"/>
                  </a:lnTo>
                  <a:lnTo>
                    <a:pt x="2385822" y="1058417"/>
                  </a:lnTo>
                  <a:lnTo>
                    <a:pt x="2033016" y="1411223"/>
                  </a:lnTo>
                  <a:lnTo>
                    <a:pt x="1680210" y="1058417"/>
                  </a:lnTo>
                  <a:lnTo>
                    <a:pt x="1856613" y="1058417"/>
                  </a:lnTo>
                  <a:lnTo>
                    <a:pt x="1856613" y="916939"/>
                  </a:lnTo>
                  <a:lnTo>
                    <a:pt x="0" y="916939"/>
                  </a:lnTo>
                  <a:lnTo>
                    <a:pt x="0" y="0"/>
                  </a:lnTo>
                  <a:lnTo>
                    <a:pt x="4066032" y="0"/>
                  </a:lnTo>
                  <a:lnTo>
                    <a:pt x="4066032" y="916939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087359" y="4166742"/>
            <a:ext cx="158686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dirty="0" sz="17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 6</a:t>
            </a:r>
            <a:r>
              <a:rPr dirty="0" sz="17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orbel"/>
                <a:cs typeface="Corbel"/>
              </a:rPr>
              <a:t>месяцев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36664" y="4572000"/>
            <a:ext cx="4084320" cy="439420"/>
          </a:xfrm>
          <a:prstGeom prst="rect">
            <a:avLst/>
          </a:prstGeom>
          <a:solidFill>
            <a:srgbClr val="F3D1CD">
              <a:alpha val="90194"/>
            </a:srgbClr>
          </a:solidFill>
        </p:spPr>
        <p:txBody>
          <a:bodyPr wrap="square" lIns="0" tIns="12065" rIns="0" bIns="0" rtlCol="0" vert="horz">
            <a:spAutoFit/>
          </a:bodyPr>
          <a:lstStyle/>
          <a:p>
            <a:pPr algn="ctr" marL="6350">
              <a:lnSpc>
                <a:spcPts val="1500"/>
              </a:lnSpc>
              <a:spcBef>
                <a:spcPts val="95"/>
              </a:spcBef>
            </a:pPr>
            <a:r>
              <a:rPr dirty="0" sz="1300" spc="-10">
                <a:latin typeface="Corbel"/>
                <a:cs typeface="Corbel"/>
              </a:rPr>
              <a:t>Самостоятельно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одевается,</a:t>
            </a:r>
            <a:r>
              <a:rPr dirty="0" sz="1300" spc="25">
                <a:latin typeface="Corbel"/>
                <a:cs typeface="Corbel"/>
              </a:rPr>
              <a:t> </a:t>
            </a:r>
            <a:r>
              <a:rPr dirty="0" sz="1300">
                <a:latin typeface="Corbel"/>
                <a:cs typeface="Corbel"/>
              </a:rPr>
              <a:t>но</a:t>
            </a:r>
            <a:r>
              <a:rPr dirty="0" sz="1300" spc="-10">
                <a:latin typeface="Corbel"/>
                <a:cs typeface="Corbel"/>
              </a:rPr>
              <a:t> еще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>
                <a:latin typeface="Corbel"/>
                <a:cs typeface="Corbel"/>
              </a:rPr>
              <a:t>не</a:t>
            </a:r>
            <a:r>
              <a:rPr dirty="0" sz="1300" spc="-20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умеет</a:t>
            </a:r>
            <a:endParaRPr sz="1300">
              <a:latin typeface="Corbel"/>
              <a:cs typeface="Corbel"/>
            </a:endParaRPr>
          </a:p>
          <a:p>
            <a:pPr algn="ctr" marL="4445">
              <a:lnSpc>
                <a:spcPts val="1500"/>
              </a:lnSpc>
            </a:pPr>
            <a:r>
              <a:rPr dirty="0" sz="1300" spc="-10">
                <a:latin typeface="Corbel"/>
                <a:cs typeface="Corbel"/>
              </a:rPr>
              <a:t>застегивать</a:t>
            </a:r>
            <a:r>
              <a:rPr dirty="0" sz="1300" spc="15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пуговицы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36600" y="2679128"/>
            <a:ext cx="4084954" cy="1430020"/>
            <a:chOff x="6836600" y="2679128"/>
            <a:chExt cx="4084954" cy="1430020"/>
          </a:xfrm>
        </p:grpSpPr>
        <p:sp>
          <p:nvSpPr>
            <p:cNvPr id="13" name="object 13"/>
            <p:cNvSpPr/>
            <p:nvPr/>
          </p:nvSpPr>
          <p:spPr>
            <a:xfrm>
              <a:off x="6845808" y="2688336"/>
              <a:ext cx="4066540" cy="1411605"/>
            </a:xfrm>
            <a:custGeom>
              <a:avLst/>
              <a:gdLst/>
              <a:ahLst/>
              <a:cxnLst/>
              <a:rect l="l" t="t" r="r" b="b"/>
              <a:pathLst>
                <a:path w="4066540" h="1411604">
                  <a:moveTo>
                    <a:pt x="4066032" y="0"/>
                  </a:moveTo>
                  <a:lnTo>
                    <a:pt x="0" y="0"/>
                  </a:lnTo>
                  <a:lnTo>
                    <a:pt x="0" y="916939"/>
                  </a:lnTo>
                  <a:lnTo>
                    <a:pt x="1856613" y="916939"/>
                  </a:lnTo>
                  <a:lnTo>
                    <a:pt x="1856613" y="1058418"/>
                  </a:lnTo>
                  <a:lnTo>
                    <a:pt x="1680210" y="1058418"/>
                  </a:lnTo>
                  <a:lnTo>
                    <a:pt x="2033016" y="1411224"/>
                  </a:lnTo>
                  <a:lnTo>
                    <a:pt x="2385822" y="1058418"/>
                  </a:lnTo>
                  <a:lnTo>
                    <a:pt x="2209419" y="1058418"/>
                  </a:lnTo>
                  <a:lnTo>
                    <a:pt x="2209419" y="916939"/>
                  </a:lnTo>
                  <a:lnTo>
                    <a:pt x="4066032" y="916939"/>
                  </a:lnTo>
                  <a:lnTo>
                    <a:pt x="4066032" y="0"/>
                  </a:lnTo>
                  <a:close/>
                </a:path>
              </a:pathLst>
            </a:custGeom>
            <a:solidFill>
              <a:srgbClr val="E18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45808" y="2688336"/>
              <a:ext cx="4066540" cy="1411605"/>
            </a:xfrm>
            <a:custGeom>
              <a:avLst/>
              <a:gdLst/>
              <a:ahLst/>
              <a:cxnLst/>
              <a:rect l="l" t="t" r="r" b="b"/>
              <a:pathLst>
                <a:path w="4066540" h="1411604">
                  <a:moveTo>
                    <a:pt x="4066032" y="916939"/>
                  </a:moveTo>
                  <a:lnTo>
                    <a:pt x="2209419" y="916939"/>
                  </a:lnTo>
                  <a:lnTo>
                    <a:pt x="2209419" y="1058418"/>
                  </a:lnTo>
                  <a:lnTo>
                    <a:pt x="2385822" y="1058418"/>
                  </a:lnTo>
                  <a:lnTo>
                    <a:pt x="2033016" y="1411224"/>
                  </a:lnTo>
                  <a:lnTo>
                    <a:pt x="1680210" y="1058418"/>
                  </a:lnTo>
                  <a:lnTo>
                    <a:pt x="1856613" y="1058418"/>
                  </a:lnTo>
                  <a:lnTo>
                    <a:pt x="1856613" y="916939"/>
                  </a:lnTo>
                  <a:lnTo>
                    <a:pt x="0" y="916939"/>
                  </a:lnTo>
                  <a:lnTo>
                    <a:pt x="0" y="0"/>
                  </a:lnTo>
                  <a:lnTo>
                    <a:pt x="4066032" y="0"/>
                  </a:lnTo>
                  <a:lnTo>
                    <a:pt x="4066032" y="916939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578342" y="2768854"/>
            <a:ext cx="603885" cy="28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dirty="0" sz="17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36664" y="3172967"/>
            <a:ext cx="4084320" cy="441959"/>
          </a:xfrm>
          <a:prstGeom prst="rect">
            <a:avLst/>
          </a:prstGeom>
          <a:solidFill>
            <a:srgbClr val="F3D1CD">
              <a:alpha val="90194"/>
            </a:srgbClr>
          </a:solidFill>
        </p:spPr>
        <p:txBody>
          <a:bodyPr wrap="square" lIns="0" tIns="31750" rIns="0" bIns="0" rtlCol="0" vert="horz">
            <a:spAutoFit/>
          </a:bodyPr>
          <a:lstStyle/>
          <a:p>
            <a:pPr marL="1313815" marR="376555" indent="-930275">
              <a:lnSpc>
                <a:spcPts val="1440"/>
              </a:lnSpc>
              <a:spcBef>
                <a:spcPts val="250"/>
              </a:spcBef>
            </a:pPr>
            <a:r>
              <a:rPr dirty="0" sz="1300" spc="-25">
                <a:latin typeface="Corbel"/>
                <a:cs typeface="Corbel"/>
              </a:rPr>
              <a:t>Умеет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частично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надевать</a:t>
            </a:r>
            <a:r>
              <a:rPr dirty="0" sz="1300" spc="15">
                <a:latin typeface="Corbel"/>
                <a:cs typeface="Corbel"/>
              </a:rPr>
              <a:t> </a:t>
            </a:r>
            <a:r>
              <a:rPr dirty="0" sz="1300" spc="-20">
                <a:latin typeface="Corbel"/>
                <a:cs typeface="Corbel"/>
              </a:rPr>
              <a:t>одежду</a:t>
            </a:r>
            <a:r>
              <a:rPr dirty="0" sz="1300" spc="3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с</a:t>
            </a:r>
            <a:r>
              <a:rPr dirty="0" sz="1300" spc="-15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небольшой </a:t>
            </a:r>
            <a:r>
              <a:rPr dirty="0" sz="1300" spc="-245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помощью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взрослого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36600" y="1280096"/>
            <a:ext cx="4084954" cy="1430020"/>
            <a:chOff x="6836600" y="1280096"/>
            <a:chExt cx="4084954" cy="1430020"/>
          </a:xfrm>
        </p:grpSpPr>
        <p:sp>
          <p:nvSpPr>
            <p:cNvPr id="18" name="object 18"/>
            <p:cNvSpPr/>
            <p:nvPr/>
          </p:nvSpPr>
          <p:spPr>
            <a:xfrm>
              <a:off x="6845808" y="1289303"/>
              <a:ext cx="4066540" cy="1411605"/>
            </a:xfrm>
            <a:custGeom>
              <a:avLst/>
              <a:gdLst/>
              <a:ahLst/>
              <a:cxnLst/>
              <a:rect l="l" t="t" r="r" b="b"/>
              <a:pathLst>
                <a:path w="4066540" h="1411605">
                  <a:moveTo>
                    <a:pt x="4066032" y="0"/>
                  </a:moveTo>
                  <a:lnTo>
                    <a:pt x="0" y="0"/>
                  </a:lnTo>
                  <a:lnTo>
                    <a:pt x="0" y="916940"/>
                  </a:lnTo>
                  <a:lnTo>
                    <a:pt x="1856613" y="916940"/>
                  </a:lnTo>
                  <a:lnTo>
                    <a:pt x="1856613" y="1058418"/>
                  </a:lnTo>
                  <a:lnTo>
                    <a:pt x="1680210" y="1058418"/>
                  </a:lnTo>
                  <a:lnTo>
                    <a:pt x="2033016" y="1411224"/>
                  </a:lnTo>
                  <a:lnTo>
                    <a:pt x="2385822" y="1058418"/>
                  </a:lnTo>
                  <a:lnTo>
                    <a:pt x="2209419" y="1058418"/>
                  </a:lnTo>
                  <a:lnTo>
                    <a:pt x="2209419" y="916940"/>
                  </a:lnTo>
                  <a:lnTo>
                    <a:pt x="4066032" y="916940"/>
                  </a:lnTo>
                  <a:lnTo>
                    <a:pt x="4066032" y="0"/>
                  </a:lnTo>
                  <a:close/>
                </a:path>
              </a:pathLst>
            </a:custGeom>
            <a:solidFill>
              <a:srgbClr val="E9A1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845808" y="1289303"/>
              <a:ext cx="4066540" cy="1411605"/>
            </a:xfrm>
            <a:custGeom>
              <a:avLst/>
              <a:gdLst/>
              <a:ahLst/>
              <a:cxnLst/>
              <a:rect l="l" t="t" r="r" b="b"/>
              <a:pathLst>
                <a:path w="4066540" h="1411605">
                  <a:moveTo>
                    <a:pt x="4066032" y="916940"/>
                  </a:moveTo>
                  <a:lnTo>
                    <a:pt x="2209419" y="916940"/>
                  </a:lnTo>
                  <a:lnTo>
                    <a:pt x="2209419" y="1058418"/>
                  </a:lnTo>
                  <a:lnTo>
                    <a:pt x="2385822" y="1058418"/>
                  </a:lnTo>
                  <a:lnTo>
                    <a:pt x="2033016" y="1411224"/>
                  </a:lnTo>
                  <a:lnTo>
                    <a:pt x="1680210" y="1058418"/>
                  </a:lnTo>
                  <a:lnTo>
                    <a:pt x="1856613" y="1058418"/>
                  </a:lnTo>
                  <a:lnTo>
                    <a:pt x="1856613" y="916940"/>
                  </a:lnTo>
                  <a:lnTo>
                    <a:pt x="0" y="916940"/>
                  </a:lnTo>
                  <a:lnTo>
                    <a:pt x="0" y="0"/>
                  </a:lnTo>
                  <a:lnTo>
                    <a:pt x="4066032" y="0"/>
                  </a:lnTo>
                  <a:lnTo>
                    <a:pt x="4066032" y="91694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836664" y="1776983"/>
            <a:ext cx="4084320" cy="439420"/>
          </a:xfrm>
          <a:prstGeom prst="rect">
            <a:avLst/>
          </a:prstGeom>
          <a:solidFill>
            <a:srgbClr val="F3D1CD">
              <a:alpha val="90194"/>
            </a:srgbClr>
          </a:solidFill>
        </p:spPr>
        <p:txBody>
          <a:bodyPr wrap="square" lIns="0" tIns="1016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dirty="0" sz="1300" spc="-10">
                <a:latin typeface="Corbel"/>
                <a:cs typeface="Corbel"/>
              </a:rPr>
              <a:t>Самостоятельно</a:t>
            </a:r>
            <a:r>
              <a:rPr dirty="0" sz="130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ест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ложкой</a:t>
            </a:r>
            <a:r>
              <a:rPr dirty="0" sz="1300" spc="1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жидкую</a:t>
            </a:r>
            <a:r>
              <a:rPr dirty="0" sz="1300" spc="15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пищу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158098" y="465785"/>
            <a:ext cx="158305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0">
                <a:latin typeface="Arial Black"/>
                <a:cs typeface="Arial Black"/>
              </a:rPr>
              <a:t>Н</a:t>
            </a:r>
            <a:r>
              <a:rPr dirty="0" spc="5">
                <a:latin typeface="Arial Black"/>
                <a:cs typeface="Arial Black"/>
              </a:rPr>
              <a:t>ав</a:t>
            </a:r>
            <a:r>
              <a:rPr dirty="0" spc="-10">
                <a:latin typeface="Arial Black"/>
                <a:cs typeface="Arial Black"/>
              </a:rPr>
              <a:t>ы</a:t>
            </a:r>
            <a:r>
              <a:rPr dirty="0">
                <a:latin typeface="Arial Black"/>
                <a:cs typeface="Arial Black"/>
              </a:rPr>
              <a:t>ки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19350" y="497585"/>
            <a:ext cx="434848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наш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й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г</a:t>
            </a: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р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у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п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п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10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25" b="1">
                <a:solidFill>
                  <a:srgbClr val="7E4F00"/>
                </a:solidFill>
                <a:latin typeface="Constantia"/>
                <a:cs typeface="Constantia"/>
              </a:rPr>
              <a:t>д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8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с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амо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с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5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я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35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льно  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с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н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мают</a:t>
            </a:r>
            <a:r>
              <a:rPr dirty="0" sz="1800" spc="-9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8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5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25" b="1">
                <a:solidFill>
                  <a:srgbClr val="7E4F00"/>
                </a:solidFill>
                <a:latin typeface="Constantia"/>
                <a:cs typeface="Constantia"/>
              </a:rPr>
              <a:t>д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аю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114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бу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ь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,</a:t>
            </a:r>
            <a:r>
              <a:rPr dirty="0" sz="1800" spc="-3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ш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ан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ы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, 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25" b="1">
                <a:solidFill>
                  <a:srgbClr val="7E4F00"/>
                </a:solidFill>
                <a:latin typeface="Constantia"/>
                <a:cs typeface="Constantia"/>
              </a:rPr>
              <a:t>р</a:t>
            </a:r>
            <a:r>
              <a:rPr dirty="0" sz="1800" spc="-60" b="1">
                <a:solidFill>
                  <a:srgbClr val="7E4F00"/>
                </a:solidFill>
                <a:latin typeface="Constantia"/>
                <a:cs typeface="Constantia"/>
              </a:rPr>
              <a:t>у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с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к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и.</a:t>
            </a:r>
            <a:r>
              <a:rPr dirty="0" sz="1800" spc="3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Многи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8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м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г</a:t>
            </a:r>
            <a:r>
              <a:rPr dirty="0" sz="1800" spc="10" b="1">
                <a:solidFill>
                  <a:srgbClr val="7E4F00"/>
                </a:solidFill>
                <a:latin typeface="Constantia"/>
                <a:cs typeface="Constantia"/>
              </a:rPr>
              <a:t>у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11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б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у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а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ьс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я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  </a:t>
            </a:r>
            <a:r>
              <a:rPr dirty="0" sz="1800" spc="-25" b="1">
                <a:solidFill>
                  <a:srgbClr val="7E4F00"/>
                </a:solidFill>
                <a:latin typeface="Constantia"/>
                <a:cs typeface="Constantia"/>
              </a:rPr>
              <a:t>одевать </a:t>
            </a:r>
            <a:r>
              <a:rPr dirty="0" sz="1800" spc="-30" b="1">
                <a:solidFill>
                  <a:srgbClr val="7E4F00"/>
                </a:solidFill>
                <a:latin typeface="Constantia"/>
                <a:cs typeface="Constantia"/>
              </a:rPr>
              <a:t>колготки. 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Практически </a:t>
            </a: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все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 дети</a:t>
            </a:r>
            <a:r>
              <a:rPr dirty="0" sz="1800" spc="-8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едят</a:t>
            </a:r>
            <a:r>
              <a:rPr dirty="0" sz="1800" spc="-8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самостоятельно,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пользуются </a:t>
            </a:r>
            <a:r>
              <a:rPr dirty="0" sz="1800" spc="-42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салфеткой.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5568" y="805591"/>
            <a:ext cx="2441575" cy="850900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1800" spc="-45" b="1">
                <a:solidFill>
                  <a:srgbClr val="7E4F00"/>
                </a:solidFill>
                <a:latin typeface="Constantia"/>
                <a:cs typeface="Constantia"/>
              </a:rPr>
              <a:t>П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к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а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з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а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35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л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3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ра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з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ия</a:t>
            </a:r>
            <a:endParaRPr sz="1800">
              <a:latin typeface="Constantia"/>
              <a:cs typeface="Constantia"/>
            </a:endParaRPr>
          </a:p>
          <a:p>
            <a:pPr marL="692150">
              <a:lnSpc>
                <a:spcPct val="100000"/>
              </a:lnSpc>
              <a:spcBef>
                <a:spcPts val="1120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dirty="0" sz="1700" spc="-20">
                <a:solidFill>
                  <a:srgbClr val="FFFFFF"/>
                </a:solidFill>
                <a:latin typeface="Corbel"/>
                <a:cs typeface="Corbel"/>
              </a:rPr>
              <a:t> год</a:t>
            </a:r>
            <a:r>
              <a:rPr dirty="0" sz="17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dirty="0" sz="17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Corbel"/>
                <a:cs typeface="Corbel"/>
              </a:rPr>
              <a:t>месяцев</a:t>
            </a:r>
            <a:endParaRPr sz="1700">
              <a:latin typeface="Corbel"/>
              <a:cs typeface="Corbe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74191" y="2270760"/>
            <a:ext cx="5379720" cy="2200910"/>
            <a:chOff x="774191" y="2270760"/>
            <a:chExt cx="5379720" cy="2200910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" y="2270760"/>
              <a:ext cx="2535935" cy="22006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0" y="2279904"/>
              <a:ext cx="2709672" cy="20330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86967" y="6315455"/>
              <a:ext cx="4026535" cy="18415"/>
            </a:xfrm>
            <a:custGeom>
              <a:avLst/>
              <a:gdLst/>
              <a:ahLst/>
              <a:cxnLst/>
              <a:rect l="l" t="t" r="r" b="b"/>
              <a:pathLst>
                <a:path w="4026535" h="18414">
                  <a:moveTo>
                    <a:pt x="0" y="18288"/>
                  </a:moveTo>
                  <a:lnTo>
                    <a:pt x="4026407" y="18288"/>
                  </a:lnTo>
                  <a:lnTo>
                    <a:pt x="4026407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86967" y="5428488"/>
              <a:ext cx="4026535" cy="905510"/>
            </a:xfrm>
            <a:custGeom>
              <a:avLst/>
              <a:gdLst/>
              <a:ahLst/>
              <a:cxnLst/>
              <a:rect l="l" t="t" r="r" b="b"/>
              <a:pathLst>
                <a:path w="4026535" h="905510">
                  <a:moveTo>
                    <a:pt x="0" y="905256"/>
                  </a:moveTo>
                  <a:lnTo>
                    <a:pt x="4026407" y="905256"/>
                  </a:lnTo>
                  <a:lnTo>
                    <a:pt x="4026407" y="0"/>
                  </a:lnTo>
                  <a:lnTo>
                    <a:pt x="0" y="0"/>
                  </a:lnTo>
                  <a:lnTo>
                    <a:pt x="0" y="90525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77824" y="5428488"/>
            <a:ext cx="4044950" cy="469900"/>
          </a:xfrm>
          <a:prstGeom prst="rect">
            <a:avLst/>
          </a:prstGeom>
          <a:solidFill>
            <a:srgbClr val="A6B727"/>
          </a:solidFill>
        </p:spPr>
        <p:txBody>
          <a:bodyPr wrap="square" lIns="0" tIns="908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dirty="0" sz="17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824" y="5897879"/>
            <a:ext cx="4044950" cy="417830"/>
          </a:xfrm>
          <a:prstGeom prst="rect">
            <a:avLst/>
          </a:prstGeom>
          <a:solidFill>
            <a:srgbClr val="E0E6CD">
              <a:alpha val="90194"/>
            </a:srgbClr>
          </a:solidFill>
        </p:spPr>
        <p:txBody>
          <a:bodyPr wrap="square" lIns="0" tIns="20320" rIns="0" bIns="0" rtlCol="0" vert="horz">
            <a:spAutoFit/>
          </a:bodyPr>
          <a:lstStyle/>
          <a:p>
            <a:pPr marL="1724025" marR="219710" indent="-1491615">
              <a:lnSpc>
                <a:spcPts val="1440"/>
              </a:lnSpc>
              <a:spcBef>
                <a:spcPts val="160"/>
              </a:spcBef>
            </a:pPr>
            <a:r>
              <a:rPr dirty="0" sz="1300" spc="-15">
                <a:latin typeface="Corbel"/>
                <a:cs typeface="Corbel"/>
              </a:rPr>
              <a:t>Называет</a:t>
            </a:r>
            <a:r>
              <a:rPr dirty="0" sz="1300" spc="4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четыре</a:t>
            </a:r>
            <a:r>
              <a:rPr dirty="0" sz="1300" spc="40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цвета</a:t>
            </a:r>
            <a:r>
              <a:rPr dirty="0" sz="1300" spc="-5">
                <a:latin typeface="Corbel"/>
                <a:cs typeface="Corbel"/>
              </a:rPr>
              <a:t> (красный,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>
                <a:latin typeface="Corbel"/>
                <a:cs typeface="Corbel"/>
              </a:rPr>
              <a:t>синий,</a:t>
            </a:r>
            <a:r>
              <a:rPr dirty="0" sz="1300" spc="-4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зеленый, </a:t>
            </a:r>
            <a:r>
              <a:rPr dirty="0" sz="1300" spc="-245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желтый)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7760" y="4038536"/>
            <a:ext cx="4044950" cy="1411605"/>
            <a:chOff x="877760" y="4038536"/>
            <a:chExt cx="4044950" cy="1411605"/>
          </a:xfrm>
        </p:grpSpPr>
        <p:sp>
          <p:nvSpPr>
            <p:cNvPr id="8" name="object 8"/>
            <p:cNvSpPr/>
            <p:nvPr/>
          </p:nvSpPr>
          <p:spPr>
            <a:xfrm>
              <a:off x="886967" y="4047743"/>
              <a:ext cx="4026535" cy="1393190"/>
            </a:xfrm>
            <a:custGeom>
              <a:avLst/>
              <a:gdLst/>
              <a:ahLst/>
              <a:cxnLst/>
              <a:rect l="l" t="t" r="r" b="b"/>
              <a:pathLst>
                <a:path w="4026535" h="1393189">
                  <a:moveTo>
                    <a:pt x="4026407" y="0"/>
                  </a:moveTo>
                  <a:lnTo>
                    <a:pt x="0" y="0"/>
                  </a:lnTo>
                  <a:lnTo>
                    <a:pt x="0" y="905128"/>
                  </a:lnTo>
                  <a:lnTo>
                    <a:pt x="1839087" y="905128"/>
                  </a:lnTo>
                  <a:lnTo>
                    <a:pt x="1839087" y="1044701"/>
                  </a:lnTo>
                  <a:lnTo>
                    <a:pt x="1664970" y="1044701"/>
                  </a:lnTo>
                  <a:lnTo>
                    <a:pt x="2013204" y="1392935"/>
                  </a:lnTo>
                  <a:lnTo>
                    <a:pt x="2361438" y="1044701"/>
                  </a:lnTo>
                  <a:lnTo>
                    <a:pt x="2187321" y="1044701"/>
                  </a:lnTo>
                  <a:lnTo>
                    <a:pt x="2187321" y="905128"/>
                  </a:lnTo>
                  <a:lnTo>
                    <a:pt x="4026407" y="905128"/>
                  </a:lnTo>
                  <a:lnTo>
                    <a:pt x="4026407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86967" y="4047743"/>
              <a:ext cx="4026535" cy="1393190"/>
            </a:xfrm>
            <a:custGeom>
              <a:avLst/>
              <a:gdLst/>
              <a:ahLst/>
              <a:cxnLst/>
              <a:rect l="l" t="t" r="r" b="b"/>
              <a:pathLst>
                <a:path w="4026535" h="1393189">
                  <a:moveTo>
                    <a:pt x="4026407" y="905128"/>
                  </a:moveTo>
                  <a:lnTo>
                    <a:pt x="2187321" y="905128"/>
                  </a:lnTo>
                  <a:lnTo>
                    <a:pt x="2187321" y="1044701"/>
                  </a:lnTo>
                  <a:lnTo>
                    <a:pt x="2361438" y="1044701"/>
                  </a:lnTo>
                  <a:lnTo>
                    <a:pt x="2013204" y="1392935"/>
                  </a:lnTo>
                  <a:lnTo>
                    <a:pt x="1664970" y="1044701"/>
                  </a:lnTo>
                  <a:lnTo>
                    <a:pt x="1839087" y="1044701"/>
                  </a:lnTo>
                  <a:lnTo>
                    <a:pt x="1839087" y="905128"/>
                  </a:lnTo>
                  <a:lnTo>
                    <a:pt x="0" y="905128"/>
                  </a:lnTo>
                  <a:lnTo>
                    <a:pt x="0" y="0"/>
                  </a:lnTo>
                  <a:lnTo>
                    <a:pt x="4026407" y="0"/>
                  </a:lnTo>
                  <a:lnTo>
                    <a:pt x="4026407" y="905128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108961" y="4126179"/>
            <a:ext cx="158242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dirty="0" sz="17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 6</a:t>
            </a:r>
            <a:r>
              <a:rPr dirty="0" sz="17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orbel"/>
                <a:cs typeface="Corbel"/>
              </a:rPr>
              <a:t>месяцев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824" y="4526279"/>
            <a:ext cx="4044950" cy="436245"/>
          </a:xfrm>
          <a:prstGeom prst="rect">
            <a:avLst/>
          </a:prstGeom>
          <a:solidFill>
            <a:srgbClr val="E0E6CD">
              <a:alpha val="90194"/>
            </a:srgbClr>
          </a:solidFill>
        </p:spPr>
        <p:txBody>
          <a:bodyPr wrap="square" lIns="0" tIns="30480" rIns="0" bIns="0" rtlCol="0" vert="horz">
            <a:spAutoFit/>
          </a:bodyPr>
          <a:lstStyle/>
          <a:p>
            <a:pPr marL="193675" marR="188595" indent="85090">
              <a:lnSpc>
                <a:spcPts val="1440"/>
              </a:lnSpc>
              <a:spcBef>
                <a:spcPts val="240"/>
              </a:spcBef>
            </a:pPr>
            <a:r>
              <a:rPr dirty="0" sz="1300" spc="-15">
                <a:latin typeface="Corbel"/>
                <a:cs typeface="Corbel"/>
              </a:rPr>
              <a:t>Подбирает</a:t>
            </a:r>
            <a:r>
              <a:rPr dirty="0" sz="1300" spc="-1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по </a:t>
            </a:r>
            <a:r>
              <a:rPr dirty="0" sz="1300" spc="-10">
                <a:latin typeface="Corbel"/>
                <a:cs typeface="Corbel"/>
              </a:rPr>
              <a:t>образцу</a:t>
            </a:r>
            <a:r>
              <a:rPr dirty="0" sz="1300" spc="2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разнообразные</a:t>
            </a:r>
            <a:r>
              <a:rPr dirty="0" sz="1300" spc="15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предметы </a:t>
            </a:r>
            <a:r>
              <a:rPr dirty="0" sz="1300" spc="-10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четырех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цветов</a:t>
            </a:r>
            <a:r>
              <a:rPr dirty="0" sz="1300" spc="1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(красный,</a:t>
            </a:r>
            <a:r>
              <a:rPr dirty="0" sz="1300">
                <a:latin typeface="Corbel"/>
                <a:cs typeface="Corbel"/>
              </a:rPr>
              <a:t> синий,</a:t>
            </a:r>
            <a:r>
              <a:rPr dirty="0" sz="1300" spc="-45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зеленый,</a:t>
            </a:r>
            <a:r>
              <a:rPr dirty="0" sz="1300" spc="3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желтый)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7760" y="2660840"/>
            <a:ext cx="4044950" cy="1411605"/>
            <a:chOff x="877760" y="2660840"/>
            <a:chExt cx="4044950" cy="1411605"/>
          </a:xfrm>
        </p:grpSpPr>
        <p:sp>
          <p:nvSpPr>
            <p:cNvPr id="13" name="object 13"/>
            <p:cNvSpPr/>
            <p:nvPr/>
          </p:nvSpPr>
          <p:spPr>
            <a:xfrm>
              <a:off x="886967" y="2670047"/>
              <a:ext cx="4026535" cy="1393190"/>
            </a:xfrm>
            <a:custGeom>
              <a:avLst/>
              <a:gdLst/>
              <a:ahLst/>
              <a:cxnLst/>
              <a:rect l="l" t="t" r="r" b="b"/>
              <a:pathLst>
                <a:path w="4026535" h="1393189">
                  <a:moveTo>
                    <a:pt x="4026407" y="0"/>
                  </a:moveTo>
                  <a:lnTo>
                    <a:pt x="0" y="0"/>
                  </a:lnTo>
                  <a:lnTo>
                    <a:pt x="0" y="905128"/>
                  </a:lnTo>
                  <a:lnTo>
                    <a:pt x="1839087" y="905128"/>
                  </a:lnTo>
                  <a:lnTo>
                    <a:pt x="1839087" y="1044701"/>
                  </a:lnTo>
                  <a:lnTo>
                    <a:pt x="1664970" y="1044701"/>
                  </a:lnTo>
                  <a:lnTo>
                    <a:pt x="2013204" y="1392935"/>
                  </a:lnTo>
                  <a:lnTo>
                    <a:pt x="2361438" y="1044701"/>
                  </a:lnTo>
                  <a:lnTo>
                    <a:pt x="2187321" y="1044701"/>
                  </a:lnTo>
                  <a:lnTo>
                    <a:pt x="2187321" y="905128"/>
                  </a:lnTo>
                  <a:lnTo>
                    <a:pt x="4026407" y="905128"/>
                  </a:lnTo>
                  <a:lnTo>
                    <a:pt x="4026407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86967" y="2670047"/>
              <a:ext cx="4026535" cy="1393190"/>
            </a:xfrm>
            <a:custGeom>
              <a:avLst/>
              <a:gdLst/>
              <a:ahLst/>
              <a:cxnLst/>
              <a:rect l="l" t="t" r="r" b="b"/>
              <a:pathLst>
                <a:path w="4026535" h="1393189">
                  <a:moveTo>
                    <a:pt x="4026407" y="905128"/>
                  </a:moveTo>
                  <a:lnTo>
                    <a:pt x="2187321" y="905128"/>
                  </a:lnTo>
                  <a:lnTo>
                    <a:pt x="2187321" y="1044701"/>
                  </a:lnTo>
                  <a:lnTo>
                    <a:pt x="2361438" y="1044701"/>
                  </a:lnTo>
                  <a:lnTo>
                    <a:pt x="2013204" y="1392935"/>
                  </a:lnTo>
                  <a:lnTo>
                    <a:pt x="1664970" y="1044701"/>
                  </a:lnTo>
                  <a:lnTo>
                    <a:pt x="1839087" y="1044701"/>
                  </a:lnTo>
                  <a:lnTo>
                    <a:pt x="1839087" y="905128"/>
                  </a:lnTo>
                  <a:lnTo>
                    <a:pt x="0" y="905128"/>
                  </a:lnTo>
                  <a:lnTo>
                    <a:pt x="0" y="0"/>
                  </a:lnTo>
                  <a:lnTo>
                    <a:pt x="4026407" y="0"/>
                  </a:lnTo>
                  <a:lnTo>
                    <a:pt x="4026407" y="90512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596642" y="2746705"/>
            <a:ext cx="60452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dirty="0" sz="1700" spc="-7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824" y="3148583"/>
            <a:ext cx="4044950" cy="436245"/>
          </a:xfrm>
          <a:prstGeom prst="rect">
            <a:avLst/>
          </a:prstGeom>
          <a:solidFill>
            <a:srgbClr val="E0E6CD">
              <a:alpha val="90194"/>
            </a:srgbClr>
          </a:solidFill>
        </p:spPr>
        <p:txBody>
          <a:bodyPr wrap="square" lIns="0" tIns="9525" rIns="0" bIns="0" rtlCol="0" vert="horz">
            <a:spAutoFit/>
          </a:bodyPr>
          <a:lstStyle/>
          <a:p>
            <a:pPr algn="ctr">
              <a:lnSpc>
                <a:spcPts val="1500"/>
              </a:lnSpc>
              <a:spcBef>
                <a:spcPts val="75"/>
              </a:spcBef>
            </a:pPr>
            <a:r>
              <a:rPr dirty="0" sz="1300" spc="-5">
                <a:latin typeface="Corbel"/>
                <a:cs typeface="Corbel"/>
              </a:rPr>
              <a:t>По </a:t>
            </a:r>
            <a:r>
              <a:rPr dirty="0" sz="1300" spc="-10">
                <a:latin typeface="Corbel"/>
                <a:cs typeface="Corbel"/>
              </a:rPr>
              <a:t>предлагаемому</a:t>
            </a:r>
            <a:r>
              <a:rPr dirty="0" sz="1300" spc="5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образцу</a:t>
            </a:r>
            <a:r>
              <a:rPr dirty="0" sz="1300" spc="2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и</a:t>
            </a:r>
            <a:r>
              <a:rPr dirty="0" sz="1300" spc="-15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просьбе</a:t>
            </a:r>
            <a:r>
              <a:rPr dirty="0" sz="1300" spc="2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взрослого</a:t>
            </a:r>
            <a:endParaRPr sz="1300">
              <a:latin typeface="Corbel"/>
              <a:cs typeface="Corbel"/>
            </a:endParaRPr>
          </a:p>
          <a:p>
            <a:pPr algn="ctr">
              <a:lnSpc>
                <a:spcPts val="1500"/>
              </a:lnSpc>
            </a:pPr>
            <a:r>
              <a:rPr dirty="0" sz="1300" spc="-15">
                <a:latin typeface="Corbel"/>
                <a:cs typeface="Corbel"/>
              </a:rPr>
              <a:t>находит</a:t>
            </a:r>
            <a:r>
              <a:rPr dirty="0" sz="1300" spc="-10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предмет</a:t>
            </a:r>
            <a:r>
              <a:rPr dirty="0" sz="1300" spc="2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того</a:t>
            </a:r>
            <a:r>
              <a:rPr dirty="0" sz="1300" spc="-1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же </a:t>
            </a:r>
            <a:r>
              <a:rPr dirty="0" sz="1300" spc="-15">
                <a:latin typeface="Corbel"/>
                <a:cs typeface="Corbel"/>
              </a:rPr>
              <a:t>цвета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77760" y="1280096"/>
            <a:ext cx="4044950" cy="1411605"/>
            <a:chOff x="877760" y="1280096"/>
            <a:chExt cx="4044950" cy="1411605"/>
          </a:xfrm>
        </p:grpSpPr>
        <p:sp>
          <p:nvSpPr>
            <p:cNvPr id="18" name="object 18"/>
            <p:cNvSpPr/>
            <p:nvPr/>
          </p:nvSpPr>
          <p:spPr>
            <a:xfrm>
              <a:off x="886967" y="1289303"/>
              <a:ext cx="4026535" cy="1393190"/>
            </a:xfrm>
            <a:custGeom>
              <a:avLst/>
              <a:gdLst/>
              <a:ahLst/>
              <a:cxnLst/>
              <a:rect l="l" t="t" r="r" b="b"/>
              <a:pathLst>
                <a:path w="4026535" h="1393189">
                  <a:moveTo>
                    <a:pt x="4026407" y="0"/>
                  </a:moveTo>
                  <a:lnTo>
                    <a:pt x="0" y="0"/>
                  </a:lnTo>
                  <a:lnTo>
                    <a:pt x="0" y="905129"/>
                  </a:lnTo>
                  <a:lnTo>
                    <a:pt x="1839087" y="905129"/>
                  </a:lnTo>
                  <a:lnTo>
                    <a:pt x="1839087" y="1044701"/>
                  </a:lnTo>
                  <a:lnTo>
                    <a:pt x="1664970" y="1044701"/>
                  </a:lnTo>
                  <a:lnTo>
                    <a:pt x="2013204" y="1392936"/>
                  </a:lnTo>
                  <a:lnTo>
                    <a:pt x="2361438" y="1044701"/>
                  </a:lnTo>
                  <a:lnTo>
                    <a:pt x="2187321" y="1044701"/>
                  </a:lnTo>
                  <a:lnTo>
                    <a:pt x="2187321" y="905129"/>
                  </a:lnTo>
                  <a:lnTo>
                    <a:pt x="4026407" y="905129"/>
                  </a:lnTo>
                  <a:lnTo>
                    <a:pt x="4026407" y="0"/>
                  </a:lnTo>
                  <a:close/>
                </a:path>
              </a:pathLst>
            </a:custGeom>
            <a:solidFill>
              <a:srgbClr val="A6B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86967" y="1289303"/>
              <a:ext cx="4026535" cy="1393190"/>
            </a:xfrm>
            <a:custGeom>
              <a:avLst/>
              <a:gdLst/>
              <a:ahLst/>
              <a:cxnLst/>
              <a:rect l="l" t="t" r="r" b="b"/>
              <a:pathLst>
                <a:path w="4026535" h="1393189">
                  <a:moveTo>
                    <a:pt x="4026407" y="905129"/>
                  </a:moveTo>
                  <a:lnTo>
                    <a:pt x="2187321" y="905129"/>
                  </a:lnTo>
                  <a:lnTo>
                    <a:pt x="2187321" y="1044701"/>
                  </a:lnTo>
                  <a:lnTo>
                    <a:pt x="2361438" y="1044701"/>
                  </a:lnTo>
                  <a:lnTo>
                    <a:pt x="2013204" y="1392936"/>
                  </a:lnTo>
                  <a:lnTo>
                    <a:pt x="1664970" y="1044701"/>
                  </a:lnTo>
                  <a:lnTo>
                    <a:pt x="1839087" y="1044701"/>
                  </a:lnTo>
                  <a:lnTo>
                    <a:pt x="1839087" y="905129"/>
                  </a:lnTo>
                  <a:lnTo>
                    <a:pt x="0" y="905129"/>
                  </a:lnTo>
                  <a:lnTo>
                    <a:pt x="0" y="0"/>
                  </a:lnTo>
                  <a:lnTo>
                    <a:pt x="4026407" y="0"/>
                  </a:lnTo>
                  <a:lnTo>
                    <a:pt x="4026407" y="905129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877824" y="1770888"/>
            <a:ext cx="4044950" cy="433070"/>
          </a:xfrm>
          <a:prstGeom prst="rect">
            <a:avLst/>
          </a:prstGeom>
          <a:solidFill>
            <a:srgbClr val="E0E6CD">
              <a:alpha val="90194"/>
            </a:srgbClr>
          </a:solidFill>
        </p:spPr>
        <p:txBody>
          <a:bodyPr wrap="square" lIns="0" tIns="26034" rIns="0" bIns="0" rtlCol="0" vert="horz">
            <a:spAutoFit/>
          </a:bodyPr>
          <a:lstStyle/>
          <a:p>
            <a:pPr marL="672465" marR="116205" indent="-552450">
              <a:lnSpc>
                <a:spcPts val="1440"/>
              </a:lnSpc>
              <a:spcBef>
                <a:spcPts val="204"/>
              </a:spcBef>
            </a:pPr>
            <a:r>
              <a:rPr dirty="0" sz="1300">
                <a:latin typeface="Corbel"/>
                <a:cs typeface="Corbel"/>
              </a:rPr>
              <a:t>Из</a:t>
            </a:r>
            <a:r>
              <a:rPr dirty="0" sz="1300" spc="-1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трех</a:t>
            </a:r>
            <a:r>
              <a:rPr dirty="0" sz="1300" spc="-20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предметов</a:t>
            </a:r>
            <a:r>
              <a:rPr dirty="0" sz="1300" spc="3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разной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формы по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образцу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и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слову </a:t>
            </a:r>
            <a:r>
              <a:rPr dirty="0" sz="1300" spc="-245">
                <a:latin typeface="Corbel"/>
                <a:cs typeface="Corbel"/>
              </a:rPr>
              <a:t> </a:t>
            </a:r>
            <a:r>
              <a:rPr dirty="0" sz="1300" spc="-20">
                <a:latin typeface="Corbel"/>
                <a:cs typeface="Corbel"/>
              </a:rPr>
              <a:t>подбирает</a:t>
            </a:r>
            <a:r>
              <a:rPr dirty="0" sz="1300" spc="25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предметы</a:t>
            </a:r>
            <a:r>
              <a:rPr dirty="0" sz="1300" spc="20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такой</a:t>
            </a:r>
            <a:r>
              <a:rPr dirty="0" sz="1300" spc="-2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же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формы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423409" y="471881"/>
            <a:ext cx="361378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 Black"/>
                <a:cs typeface="Arial Black"/>
              </a:rPr>
              <a:t>Сенсорное</a:t>
            </a:r>
            <a:r>
              <a:rPr dirty="0" sz="2400" spc="-75">
                <a:latin typeface="Arial Black"/>
                <a:cs typeface="Arial Black"/>
              </a:rPr>
              <a:t> </a:t>
            </a:r>
            <a:r>
              <a:rPr dirty="0" sz="2400">
                <a:latin typeface="Arial Black"/>
                <a:cs typeface="Arial Black"/>
              </a:rPr>
              <a:t>развитие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6873" y="847090"/>
            <a:ext cx="3096895" cy="805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975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0AF50"/>
                </a:solidFill>
                <a:latin typeface="Corbel"/>
                <a:cs typeface="Corbel"/>
              </a:rPr>
              <a:t>Показатели</a:t>
            </a:r>
            <a:r>
              <a:rPr dirty="0" sz="2400" spc="45" b="1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dirty="0" sz="2400" spc="-10" b="1">
                <a:solidFill>
                  <a:srgbClr val="00AF50"/>
                </a:solidFill>
                <a:latin typeface="Corbel"/>
                <a:cs typeface="Corbel"/>
              </a:rPr>
              <a:t>развития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dirty="0" sz="1700" spc="-20">
                <a:solidFill>
                  <a:srgbClr val="FFFFFF"/>
                </a:solidFill>
                <a:latin typeface="Corbel"/>
                <a:cs typeface="Corbel"/>
              </a:rPr>
              <a:t> год</a:t>
            </a:r>
            <a:r>
              <a:rPr dirty="0" sz="1700" spc="-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dirty="0" sz="17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700" spc="-15">
                <a:solidFill>
                  <a:srgbClr val="FFFFFF"/>
                </a:solidFill>
                <a:latin typeface="Corbel"/>
                <a:cs typeface="Corbel"/>
              </a:rPr>
              <a:t>месяцев</a:t>
            </a:r>
            <a:endParaRPr sz="17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60566" y="953516"/>
            <a:ext cx="3683635" cy="2159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8354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solidFill>
                  <a:srgbClr val="525C12"/>
                </a:solidFill>
                <a:latin typeface="Constantia"/>
                <a:cs typeface="Constantia"/>
              </a:rPr>
              <a:t>В</a:t>
            </a:r>
            <a:r>
              <a:rPr dirty="0" sz="2000" spc="-35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10" b="1">
                <a:solidFill>
                  <a:srgbClr val="525C12"/>
                </a:solidFill>
                <a:latin typeface="Constantia"/>
                <a:cs typeface="Constantia"/>
              </a:rPr>
              <a:t>нашей</a:t>
            </a:r>
            <a:r>
              <a:rPr dirty="0" sz="2000" spc="-50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10" b="1">
                <a:solidFill>
                  <a:srgbClr val="525C12"/>
                </a:solidFill>
                <a:latin typeface="Constantia"/>
                <a:cs typeface="Constantia"/>
              </a:rPr>
              <a:t>группе</a:t>
            </a:r>
            <a:r>
              <a:rPr dirty="0" sz="2000" spc="-100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25" b="1">
                <a:solidFill>
                  <a:srgbClr val="525C12"/>
                </a:solidFill>
                <a:latin typeface="Constantia"/>
                <a:cs typeface="Constantia"/>
              </a:rPr>
              <a:t>находятся </a:t>
            </a:r>
            <a:r>
              <a:rPr dirty="0" sz="2000" spc="-465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10" b="1">
                <a:solidFill>
                  <a:srgbClr val="525C12"/>
                </a:solidFill>
                <a:latin typeface="Constantia"/>
                <a:cs typeface="Constantia"/>
              </a:rPr>
              <a:t>дети </a:t>
            </a:r>
            <a:r>
              <a:rPr dirty="0" sz="2000" spc="-5" b="1">
                <a:solidFill>
                  <a:srgbClr val="525C12"/>
                </a:solidFill>
                <a:latin typeface="Constantia"/>
                <a:cs typeface="Constantia"/>
              </a:rPr>
              <a:t>в </a:t>
            </a:r>
            <a:r>
              <a:rPr dirty="0" sz="2000" spc="-15" b="1">
                <a:solidFill>
                  <a:srgbClr val="525C12"/>
                </a:solidFill>
                <a:latin typeface="Constantia"/>
                <a:cs typeface="Constantia"/>
              </a:rPr>
              <a:t>возрасте </a:t>
            </a:r>
            <a:r>
              <a:rPr dirty="0" sz="2000" spc="-5" b="1">
                <a:solidFill>
                  <a:srgbClr val="525C12"/>
                </a:solidFill>
                <a:latin typeface="Constantia"/>
                <a:cs typeface="Constantia"/>
              </a:rPr>
              <a:t>от 1 </a:t>
            </a:r>
            <a:r>
              <a:rPr dirty="0" sz="2000" spc="-30" b="1">
                <a:solidFill>
                  <a:srgbClr val="525C12"/>
                </a:solidFill>
                <a:latin typeface="Constantia"/>
                <a:cs typeface="Constantia"/>
              </a:rPr>
              <a:t>года </a:t>
            </a:r>
            <a:r>
              <a:rPr dirty="0" sz="2000" spc="-5" b="1">
                <a:solidFill>
                  <a:srgbClr val="525C12"/>
                </a:solidFill>
                <a:latin typeface="Constantia"/>
                <a:cs typeface="Constantia"/>
              </a:rPr>
              <a:t>6 </a:t>
            </a:r>
            <a:r>
              <a:rPr dirty="0" sz="2000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15" b="1">
                <a:solidFill>
                  <a:srgbClr val="525C12"/>
                </a:solidFill>
                <a:latin typeface="Constantia"/>
                <a:cs typeface="Constantia"/>
              </a:rPr>
              <a:t>месяцев</a:t>
            </a:r>
            <a:r>
              <a:rPr dirty="0" sz="2000" spc="-10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15" b="1">
                <a:solidFill>
                  <a:srgbClr val="525C12"/>
                </a:solidFill>
                <a:latin typeface="Constantia"/>
                <a:cs typeface="Constantia"/>
              </a:rPr>
              <a:t>до</a:t>
            </a:r>
            <a:r>
              <a:rPr dirty="0" sz="2000" spc="-45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5" b="1">
                <a:solidFill>
                  <a:srgbClr val="525C12"/>
                </a:solidFill>
                <a:latin typeface="Constantia"/>
                <a:cs typeface="Constantia"/>
              </a:rPr>
              <a:t>3</a:t>
            </a:r>
            <a:r>
              <a:rPr dirty="0" sz="2000" spc="-95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35" b="1">
                <a:solidFill>
                  <a:srgbClr val="525C12"/>
                </a:solidFill>
                <a:latin typeface="Constantia"/>
                <a:cs typeface="Constantia"/>
              </a:rPr>
              <a:t>лет.</a:t>
            </a:r>
            <a:endParaRPr sz="20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40" b="1">
                <a:solidFill>
                  <a:srgbClr val="525C12"/>
                </a:solidFill>
                <a:latin typeface="Constantia"/>
                <a:cs typeface="Constantia"/>
              </a:rPr>
              <a:t>По </a:t>
            </a:r>
            <a:r>
              <a:rPr dirty="0" sz="2000" spc="-20" b="1">
                <a:solidFill>
                  <a:srgbClr val="525C12"/>
                </a:solidFill>
                <a:latin typeface="Constantia"/>
                <a:cs typeface="Constantia"/>
              </a:rPr>
              <a:t>показателям</a:t>
            </a:r>
            <a:r>
              <a:rPr dirty="0" sz="2000" spc="-15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25" b="1">
                <a:solidFill>
                  <a:srgbClr val="525C12"/>
                </a:solidFill>
                <a:latin typeface="Constantia"/>
                <a:cs typeface="Constantia"/>
              </a:rPr>
              <a:t>сенсорного </a:t>
            </a:r>
            <a:r>
              <a:rPr dirty="0" sz="2000" spc="-20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10" b="1">
                <a:solidFill>
                  <a:srgbClr val="525C12"/>
                </a:solidFill>
                <a:latin typeface="Constantia"/>
                <a:cs typeface="Constantia"/>
              </a:rPr>
              <a:t>развития</a:t>
            </a:r>
            <a:r>
              <a:rPr dirty="0" sz="2000" spc="-30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20" b="1">
                <a:solidFill>
                  <a:srgbClr val="525C12"/>
                </a:solidFill>
                <a:latin typeface="Constantia"/>
                <a:cs typeface="Constantia"/>
              </a:rPr>
              <a:t>большинство</a:t>
            </a:r>
            <a:r>
              <a:rPr dirty="0" sz="2000" spc="-70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10" b="1">
                <a:solidFill>
                  <a:srgbClr val="525C12"/>
                </a:solidFill>
                <a:latin typeface="Constantia"/>
                <a:cs typeface="Constantia"/>
              </a:rPr>
              <a:t>детей </a:t>
            </a:r>
            <a:r>
              <a:rPr dirty="0" sz="2000" spc="-459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15" b="1">
                <a:solidFill>
                  <a:srgbClr val="525C12"/>
                </a:solidFill>
                <a:latin typeface="Constantia"/>
                <a:cs typeface="Constantia"/>
              </a:rPr>
              <a:t>соответствуют</a:t>
            </a:r>
            <a:r>
              <a:rPr dirty="0" sz="2000" spc="-90" b="1">
                <a:solidFill>
                  <a:srgbClr val="525C12"/>
                </a:solidFill>
                <a:latin typeface="Constantia"/>
                <a:cs typeface="Constantia"/>
              </a:rPr>
              <a:t> </a:t>
            </a:r>
            <a:r>
              <a:rPr dirty="0" sz="2000" spc="-10" b="1">
                <a:solidFill>
                  <a:srgbClr val="525C12"/>
                </a:solidFill>
                <a:latin typeface="Constantia"/>
                <a:cs typeface="Constantia"/>
              </a:rPr>
              <a:t>своему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525C12"/>
                </a:solidFill>
                <a:latin typeface="Constantia"/>
                <a:cs typeface="Constantia"/>
              </a:rPr>
              <a:t>возрасту</a:t>
            </a:r>
            <a:r>
              <a:rPr dirty="0" sz="1800" spc="-5">
                <a:latin typeface="Corbel"/>
                <a:cs typeface="Corbel"/>
              </a:rPr>
              <a:t>.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928615" y="3081527"/>
            <a:ext cx="6852284" cy="3239770"/>
            <a:chOff x="4928615" y="3081527"/>
            <a:chExt cx="6852284" cy="323977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8615" y="3096729"/>
              <a:ext cx="2840736" cy="32242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0791" y="3081527"/>
              <a:ext cx="3919728" cy="2904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7207" y="5452871"/>
            <a:ext cx="5203190" cy="948055"/>
          </a:xfrm>
          <a:custGeom>
            <a:avLst/>
            <a:gdLst/>
            <a:ahLst/>
            <a:cxnLst/>
            <a:rect l="l" t="t" r="r" b="b"/>
            <a:pathLst>
              <a:path w="5203190" h="948054">
                <a:moveTo>
                  <a:pt x="0" y="947927"/>
                </a:moveTo>
                <a:lnTo>
                  <a:pt x="5202936" y="947927"/>
                </a:lnTo>
                <a:lnTo>
                  <a:pt x="5202936" y="0"/>
                </a:lnTo>
                <a:lnTo>
                  <a:pt x="0" y="0"/>
                </a:lnTo>
                <a:lnTo>
                  <a:pt x="0" y="947927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08064" y="5452871"/>
            <a:ext cx="5221605" cy="512445"/>
          </a:xfrm>
          <a:prstGeom prst="rect">
            <a:avLst/>
          </a:prstGeom>
          <a:solidFill>
            <a:srgbClr val="FD9E00"/>
          </a:solidFill>
        </p:spPr>
        <p:txBody>
          <a:bodyPr wrap="square" lIns="0" tIns="9271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730"/>
              </a:spcBef>
            </a:pP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dirty="0" sz="1800" spc="-4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8064" y="5964935"/>
            <a:ext cx="5221605" cy="445134"/>
          </a:xfrm>
          <a:prstGeom prst="rect">
            <a:avLst/>
          </a:prstGeom>
          <a:solidFill>
            <a:srgbClr val="FFDFCA">
              <a:alpha val="90194"/>
            </a:srgbClr>
          </a:solidFill>
        </p:spPr>
        <p:txBody>
          <a:bodyPr wrap="square" lIns="0" tIns="9207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725"/>
              </a:spcBef>
            </a:pPr>
            <a:r>
              <a:rPr dirty="0" sz="1400" spc="-20">
                <a:latin typeface="Corbel"/>
                <a:cs typeface="Corbel"/>
              </a:rPr>
              <a:t>Употребляет</a:t>
            </a:r>
            <a:r>
              <a:rPr dirty="0" sz="1400" spc="25">
                <a:latin typeface="Corbel"/>
                <a:cs typeface="Corbel"/>
              </a:rPr>
              <a:t> </a:t>
            </a:r>
            <a:r>
              <a:rPr dirty="0" sz="1400" spc="-15">
                <a:latin typeface="Corbel"/>
                <a:cs typeface="Corbel"/>
              </a:rPr>
              <a:t>сложные</a:t>
            </a:r>
            <a:r>
              <a:rPr dirty="0" sz="1400" spc="45">
                <a:latin typeface="Corbel"/>
                <a:cs typeface="Corbel"/>
              </a:rPr>
              <a:t> </a:t>
            </a:r>
            <a:r>
              <a:rPr dirty="0" sz="1400" spc="-10">
                <a:latin typeface="Corbel"/>
                <a:cs typeface="Corbel"/>
              </a:rPr>
              <a:t>предложения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08000" y="3998912"/>
            <a:ext cx="5221605" cy="1475740"/>
            <a:chOff x="6608000" y="3998912"/>
            <a:chExt cx="5221605" cy="1475740"/>
          </a:xfrm>
        </p:grpSpPr>
        <p:sp>
          <p:nvSpPr>
            <p:cNvPr id="6" name="object 6"/>
            <p:cNvSpPr/>
            <p:nvPr/>
          </p:nvSpPr>
          <p:spPr>
            <a:xfrm>
              <a:off x="6617208" y="4008120"/>
              <a:ext cx="5203190" cy="1457325"/>
            </a:xfrm>
            <a:custGeom>
              <a:avLst/>
              <a:gdLst/>
              <a:ahLst/>
              <a:cxnLst/>
              <a:rect l="l" t="t" r="r" b="b"/>
              <a:pathLst>
                <a:path w="5203190" h="1457325">
                  <a:moveTo>
                    <a:pt x="5202936" y="0"/>
                  </a:moveTo>
                  <a:lnTo>
                    <a:pt x="0" y="0"/>
                  </a:lnTo>
                  <a:lnTo>
                    <a:pt x="0" y="946657"/>
                  </a:lnTo>
                  <a:lnTo>
                    <a:pt x="2419350" y="946657"/>
                  </a:lnTo>
                  <a:lnTo>
                    <a:pt x="2419350" y="1092707"/>
                  </a:lnTo>
                  <a:lnTo>
                    <a:pt x="2237232" y="1092707"/>
                  </a:lnTo>
                  <a:lnTo>
                    <a:pt x="2601468" y="1456943"/>
                  </a:lnTo>
                  <a:lnTo>
                    <a:pt x="2965704" y="1092707"/>
                  </a:lnTo>
                  <a:lnTo>
                    <a:pt x="2783586" y="1092707"/>
                  </a:lnTo>
                  <a:lnTo>
                    <a:pt x="2783586" y="946657"/>
                  </a:lnTo>
                  <a:lnTo>
                    <a:pt x="5202936" y="946657"/>
                  </a:lnTo>
                  <a:lnTo>
                    <a:pt x="520293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17208" y="4008120"/>
              <a:ext cx="5203190" cy="1457325"/>
            </a:xfrm>
            <a:custGeom>
              <a:avLst/>
              <a:gdLst/>
              <a:ahLst/>
              <a:cxnLst/>
              <a:rect l="l" t="t" r="r" b="b"/>
              <a:pathLst>
                <a:path w="5203190" h="1457325">
                  <a:moveTo>
                    <a:pt x="5202936" y="946657"/>
                  </a:moveTo>
                  <a:lnTo>
                    <a:pt x="2783586" y="946657"/>
                  </a:lnTo>
                  <a:lnTo>
                    <a:pt x="2783586" y="1092707"/>
                  </a:lnTo>
                  <a:lnTo>
                    <a:pt x="2965704" y="1092707"/>
                  </a:lnTo>
                  <a:lnTo>
                    <a:pt x="2601468" y="1456943"/>
                  </a:lnTo>
                  <a:lnTo>
                    <a:pt x="2237232" y="1092707"/>
                  </a:lnTo>
                  <a:lnTo>
                    <a:pt x="2419350" y="1092707"/>
                  </a:lnTo>
                  <a:lnTo>
                    <a:pt x="2419350" y="946657"/>
                  </a:lnTo>
                  <a:lnTo>
                    <a:pt x="0" y="946657"/>
                  </a:lnTo>
                  <a:lnTo>
                    <a:pt x="0" y="0"/>
                  </a:lnTo>
                  <a:lnTo>
                    <a:pt x="5202936" y="0"/>
                  </a:lnTo>
                  <a:lnTo>
                    <a:pt x="5202936" y="946657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384285" y="4088333"/>
            <a:ext cx="16744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dirty="0" sz="1800" spc="-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r>
              <a:rPr dirty="0" sz="1800" spc="-1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dirty="0" sz="18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orbel"/>
                <a:cs typeface="Corbel"/>
              </a:rPr>
              <a:t>месяцев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8064" y="4511040"/>
            <a:ext cx="5221605" cy="454659"/>
          </a:xfrm>
          <a:prstGeom prst="rect">
            <a:avLst/>
          </a:prstGeom>
          <a:solidFill>
            <a:srgbClr val="FFDFCA">
              <a:alpha val="90194"/>
            </a:srgbClr>
          </a:solidFill>
        </p:spPr>
        <p:txBody>
          <a:bodyPr wrap="square" lIns="0" tIns="1003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1400" spc="-20">
                <a:latin typeface="Corbel"/>
                <a:cs typeface="Corbel"/>
              </a:rPr>
              <a:t>Строит</a:t>
            </a:r>
            <a:r>
              <a:rPr dirty="0" sz="1400" spc="10">
                <a:latin typeface="Corbel"/>
                <a:cs typeface="Corbel"/>
              </a:rPr>
              <a:t> </a:t>
            </a:r>
            <a:r>
              <a:rPr dirty="0" sz="1400" spc="-10">
                <a:latin typeface="Corbel"/>
                <a:cs typeface="Corbel"/>
              </a:rPr>
              <a:t>предложения</a:t>
            </a:r>
            <a:r>
              <a:rPr dirty="0" sz="1400" spc="30">
                <a:latin typeface="Corbel"/>
                <a:cs typeface="Corbel"/>
              </a:rPr>
              <a:t> </a:t>
            </a:r>
            <a:r>
              <a:rPr dirty="0" sz="1400" spc="-5">
                <a:latin typeface="Corbel"/>
                <a:cs typeface="Corbel"/>
              </a:rPr>
              <a:t>из</a:t>
            </a:r>
            <a:r>
              <a:rPr dirty="0" sz="1400" spc="-20">
                <a:latin typeface="Corbel"/>
                <a:cs typeface="Corbel"/>
              </a:rPr>
              <a:t> </a:t>
            </a:r>
            <a:r>
              <a:rPr dirty="0" sz="1400" spc="-5">
                <a:latin typeface="Corbel"/>
                <a:cs typeface="Corbel"/>
              </a:rPr>
              <a:t>трех</a:t>
            </a:r>
            <a:r>
              <a:rPr dirty="0" sz="1400" spc="10">
                <a:latin typeface="Corbel"/>
                <a:cs typeface="Corbel"/>
              </a:rPr>
              <a:t> </a:t>
            </a:r>
            <a:r>
              <a:rPr dirty="0" sz="1400" spc="-5">
                <a:latin typeface="Corbel"/>
                <a:cs typeface="Corbel"/>
              </a:rPr>
              <a:t>и</a:t>
            </a:r>
            <a:r>
              <a:rPr dirty="0" sz="1400" spc="-20">
                <a:latin typeface="Corbel"/>
                <a:cs typeface="Corbel"/>
              </a:rPr>
              <a:t> более</a:t>
            </a:r>
            <a:r>
              <a:rPr dirty="0" sz="1400" spc="30">
                <a:latin typeface="Corbel"/>
                <a:cs typeface="Corbel"/>
              </a:rPr>
              <a:t> </a:t>
            </a:r>
            <a:r>
              <a:rPr dirty="0" sz="1400" spc="-15">
                <a:latin typeface="Corbel"/>
                <a:cs typeface="Corbel"/>
              </a:rPr>
              <a:t>слов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08000" y="2557208"/>
            <a:ext cx="5221605" cy="1475740"/>
            <a:chOff x="6608000" y="2557208"/>
            <a:chExt cx="5221605" cy="1475740"/>
          </a:xfrm>
        </p:grpSpPr>
        <p:sp>
          <p:nvSpPr>
            <p:cNvPr id="11" name="object 11"/>
            <p:cNvSpPr/>
            <p:nvPr/>
          </p:nvSpPr>
          <p:spPr>
            <a:xfrm>
              <a:off x="6617208" y="2566415"/>
              <a:ext cx="5203190" cy="1457325"/>
            </a:xfrm>
            <a:custGeom>
              <a:avLst/>
              <a:gdLst/>
              <a:ahLst/>
              <a:cxnLst/>
              <a:rect l="l" t="t" r="r" b="b"/>
              <a:pathLst>
                <a:path w="5203190" h="1457325">
                  <a:moveTo>
                    <a:pt x="5202936" y="0"/>
                  </a:moveTo>
                  <a:lnTo>
                    <a:pt x="0" y="0"/>
                  </a:lnTo>
                  <a:lnTo>
                    <a:pt x="0" y="946658"/>
                  </a:lnTo>
                  <a:lnTo>
                    <a:pt x="2419350" y="946658"/>
                  </a:lnTo>
                  <a:lnTo>
                    <a:pt x="2419350" y="1092708"/>
                  </a:lnTo>
                  <a:lnTo>
                    <a:pt x="2237232" y="1092708"/>
                  </a:lnTo>
                  <a:lnTo>
                    <a:pt x="2601468" y="1456944"/>
                  </a:lnTo>
                  <a:lnTo>
                    <a:pt x="2965704" y="1092708"/>
                  </a:lnTo>
                  <a:lnTo>
                    <a:pt x="2783586" y="1092708"/>
                  </a:lnTo>
                  <a:lnTo>
                    <a:pt x="2783586" y="946658"/>
                  </a:lnTo>
                  <a:lnTo>
                    <a:pt x="5202936" y="946658"/>
                  </a:lnTo>
                  <a:lnTo>
                    <a:pt x="520293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17208" y="2566415"/>
              <a:ext cx="5203190" cy="1457325"/>
            </a:xfrm>
            <a:custGeom>
              <a:avLst/>
              <a:gdLst/>
              <a:ahLst/>
              <a:cxnLst/>
              <a:rect l="l" t="t" r="r" b="b"/>
              <a:pathLst>
                <a:path w="5203190" h="1457325">
                  <a:moveTo>
                    <a:pt x="5202936" y="946658"/>
                  </a:moveTo>
                  <a:lnTo>
                    <a:pt x="2783586" y="946658"/>
                  </a:lnTo>
                  <a:lnTo>
                    <a:pt x="2783586" y="1092708"/>
                  </a:lnTo>
                  <a:lnTo>
                    <a:pt x="2965704" y="1092708"/>
                  </a:lnTo>
                  <a:lnTo>
                    <a:pt x="2601468" y="1456944"/>
                  </a:lnTo>
                  <a:lnTo>
                    <a:pt x="2237232" y="1092708"/>
                  </a:lnTo>
                  <a:lnTo>
                    <a:pt x="2419350" y="1092708"/>
                  </a:lnTo>
                  <a:lnTo>
                    <a:pt x="2419350" y="946658"/>
                  </a:lnTo>
                  <a:lnTo>
                    <a:pt x="0" y="946658"/>
                  </a:lnTo>
                  <a:lnTo>
                    <a:pt x="0" y="0"/>
                  </a:lnTo>
                  <a:lnTo>
                    <a:pt x="5202936" y="0"/>
                  </a:lnTo>
                  <a:lnTo>
                    <a:pt x="5202936" y="94665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899397" y="2644597"/>
            <a:ext cx="6407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dirty="0" sz="1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orbel"/>
                <a:cs typeface="Corbel"/>
              </a:rPr>
              <a:t>года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08064" y="3069335"/>
            <a:ext cx="5221605" cy="454659"/>
          </a:xfrm>
          <a:prstGeom prst="rect">
            <a:avLst/>
          </a:prstGeom>
          <a:solidFill>
            <a:srgbClr val="FFDFCA">
              <a:alpha val="90194"/>
            </a:srgbClr>
          </a:solidFill>
        </p:spPr>
        <p:txBody>
          <a:bodyPr wrap="square" lIns="0" tIns="635" rIns="0" bIns="0" rtlCol="0" vert="horz">
            <a:spAutoFit/>
          </a:bodyPr>
          <a:lstStyle/>
          <a:p>
            <a:pPr algn="ctr" marL="8255">
              <a:lnSpc>
                <a:spcPts val="1620"/>
              </a:lnSpc>
              <a:spcBef>
                <a:spcPts val="5"/>
              </a:spcBef>
            </a:pPr>
            <a:r>
              <a:rPr dirty="0" sz="1400" spc="-20">
                <a:latin typeface="Corbel"/>
                <a:cs typeface="Corbel"/>
              </a:rPr>
              <a:t>Пользуется</a:t>
            </a:r>
            <a:r>
              <a:rPr dirty="0" sz="1400" spc="55">
                <a:latin typeface="Corbel"/>
                <a:cs typeface="Corbel"/>
              </a:rPr>
              <a:t> </a:t>
            </a:r>
            <a:r>
              <a:rPr dirty="0" sz="1400" spc="-10">
                <a:latin typeface="Corbel"/>
                <a:cs typeface="Corbel"/>
              </a:rPr>
              <a:t>двух-,</a:t>
            </a:r>
            <a:r>
              <a:rPr dirty="0" sz="1400" spc="30">
                <a:latin typeface="Corbel"/>
                <a:cs typeface="Corbel"/>
              </a:rPr>
              <a:t> </a:t>
            </a:r>
            <a:r>
              <a:rPr dirty="0" sz="1400" spc="-5">
                <a:latin typeface="Corbel"/>
                <a:cs typeface="Corbel"/>
              </a:rPr>
              <a:t>трехсловными</a:t>
            </a:r>
            <a:r>
              <a:rPr dirty="0" sz="1400" spc="65">
                <a:latin typeface="Corbel"/>
                <a:cs typeface="Corbel"/>
              </a:rPr>
              <a:t> </a:t>
            </a:r>
            <a:r>
              <a:rPr dirty="0" sz="1400" spc="-10">
                <a:latin typeface="Corbel"/>
                <a:cs typeface="Corbel"/>
              </a:rPr>
              <a:t>предложениями</a:t>
            </a:r>
            <a:r>
              <a:rPr dirty="0" sz="1400" spc="35">
                <a:latin typeface="Corbel"/>
                <a:cs typeface="Corbel"/>
              </a:rPr>
              <a:t> </a:t>
            </a:r>
            <a:r>
              <a:rPr dirty="0" sz="1400" spc="-5">
                <a:latin typeface="Corbel"/>
                <a:cs typeface="Corbel"/>
              </a:rPr>
              <a:t>при</a:t>
            </a:r>
            <a:r>
              <a:rPr dirty="0" sz="1400" spc="15">
                <a:latin typeface="Corbel"/>
                <a:cs typeface="Corbel"/>
              </a:rPr>
              <a:t> </a:t>
            </a:r>
            <a:r>
              <a:rPr dirty="0" sz="1400" spc="-10">
                <a:latin typeface="Corbel"/>
                <a:cs typeface="Corbel"/>
              </a:rPr>
              <a:t>общении</a:t>
            </a:r>
            <a:endParaRPr sz="1400">
              <a:latin typeface="Corbel"/>
              <a:cs typeface="Corbel"/>
            </a:endParaRPr>
          </a:p>
          <a:p>
            <a:pPr algn="ctr" marL="3175">
              <a:lnSpc>
                <a:spcPts val="1620"/>
              </a:lnSpc>
            </a:pPr>
            <a:r>
              <a:rPr dirty="0" sz="1400" spc="-15">
                <a:latin typeface="Corbel"/>
                <a:cs typeface="Corbel"/>
              </a:rPr>
              <a:t>со</a:t>
            </a:r>
            <a:r>
              <a:rPr dirty="0" sz="1400" spc="5">
                <a:latin typeface="Corbel"/>
                <a:cs typeface="Corbel"/>
              </a:rPr>
              <a:t> </a:t>
            </a:r>
            <a:r>
              <a:rPr dirty="0" sz="1400" spc="-10">
                <a:latin typeface="Corbel"/>
                <a:cs typeface="Corbel"/>
              </a:rPr>
              <a:t>взрослыми.</a:t>
            </a:r>
            <a:r>
              <a:rPr dirty="0" sz="1400" spc="45">
                <a:latin typeface="Corbel"/>
                <a:cs typeface="Corbel"/>
              </a:rPr>
              <a:t> </a:t>
            </a:r>
            <a:r>
              <a:rPr dirty="0" sz="1400" spc="-15">
                <a:latin typeface="Corbel"/>
                <a:cs typeface="Corbel"/>
              </a:rPr>
              <a:t>Понимает</a:t>
            </a:r>
            <a:r>
              <a:rPr dirty="0" sz="1400" spc="40">
                <a:latin typeface="Corbel"/>
                <a:cs typeface="Corbel"/>
              </a:rPr>
              <a:t> </a:t>
            </a:r>
            <a:r>
              <a:rPr dirty="0" sz="1400" spc="-10">
                <a:latin typeface="Corbel"/>
                <a:cs typeface="Corbel"/>
              </a:rPr>
              <a:t>короткий</a:t>
            </a:r>
            <a:r>
              <a:rPr dirty="0" sz="1400" spc="5">
                <a:latin typeface="Corbel"/>
                <a:cs typeface="Corbel"/>
              </a:rPr>
              <a:t> </a:t>
            </a:r>
            <a:r>
              <a:rPr dirty="0" sz="1400" spc="-15">
                <a:latin typeface="Corbel"/>
                <a:cs typeface="Corbel"/>
              </a:rPr>
              <a:t>рассказ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08000" y="1112456"/>
            <a:ext cx="5221605" cy="1475740"/>
            <a:chOff x="6608000" y="1112456"/>
            <a:chExt cx="5221605" cy="1475740"/>
          </a:xfrm>
        </p:grpSpPr>
        <p:sp>
          <p:nvSpPr>
            <p:cNvPr id="16" name="object 16"/>
            <p:cNvSpPr/>
            <p:nvPr/>
          </p:nvSpPr>
          <p:spPr>
            <a:xfrm>
              <a:off x="6617208" y="1121664"/>
              <a:ext cx="5203190" cy="1457325"/>
            </a:xfrm>
            <a:custGeom>
              <a:avLst/>
              <a:gdLst/>
              <a:ahLst/>
              <a:cxnLst/>
              <a:rect l="l" t="t" r="r" b="b"/>
              <a:pathLst>
                <a:path w="5203190" h="1457325">
                  <a:moveTo>
                    <a:pt x="5202936" y="0"/>
                  </a:moveTo>
                  <a:lnTo>
                    <a:pt x="0" y="0"/>
                  </a:lnTo>
                  <a:lnTo>
                    <a:pt x="0" y="946658"/>
                  </a:lnTo>
                  <a:lnTo>
                    <a:pt x="2419350" y="946658"/>
                  </a:lnTo>
                  <a:lnTo>
                    <a:pt x="2419350" y="1092708"/>
                  </a:lnTo>
                  <a:lnTo>
                    <a:pt x="2237232" y="1092708"/>
                  </a:lnTo>
                  <a:lnTo>
                    <a:pt x="2601468" y="1456944"/>
                  </a:lnTo>
                  <a:lnTo>
                    <a:pt x="2965704" y="1092708"/>
                  </a:lnTo>
                  <a:lnTo>
                    <a:pt x="2783586" y="1092708"/>
                  </a:lnTo>
                  <a:lnTo>
                    <a:pt x="2783586" y="946658"/>
                  </a:lnTo>
                  <a:lnTo>
                    <a:pt x="5202936" y="946658"/>
                  </a:lnTo>
                  <a:lnTo>
                    <a:pt x="5202936" y="0"/>
                  </a:lnTo>
                  <a:close/>
                </a:path>
              </a:pathLst>
            </a:custGeom>
            <a:solidFill>
              <a:srgbClr val="FD9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617208" y="1121664"/>
              <a:ext cx="5203190" cy="1457325"/>
            </a:xfrm>
            <a:custGeom>
              <a:avLst/>
              <a:gdLst/>
              <a:ahLst/>
              <a:cxnLst/>
              <a:rect l="l" t="t" r="r" b="b"/>
              <a:pathLst>
                <a:path w="5203190" h="1457325">
                  <a:moveTo>
                    <a:pt x="5202936" y="946658"/>
                  </a:moveTo>
                  <a:lnTo>
                    <a:pt x="2783586" y="946658"/>
                  </a:lnTo>
                  <a:lnTo>
                    <a:pt x="2783586" y="1092708"/>
                  </a:lnTo>
                  <a:lnTo>
                    <a:pt x="2965704" y="1092708"/>
                  </a:lnTo>
                  <a:lnTo>
                    <a:pt x="2601468" y="1456944"/>
                  </a:lnTo>
                  <a:lnTo>
                    <a:pt x="2237232" y="1092708"/>
                  </a:lnTo>
                  <a:lnTo>
                    <a:pt x="2419350" y="1092708"/>
                  </a:lnTo>
                  <a:lnTo>
                    <a:pt x="2419350" y="946658"/>
                  </a:lnTo>
                  <a:lnTo>
                    <a:pt x="0" y="946658"/>
                  </a:lnTo>
                  <a:lnTo>
                    <a:pt x="0" y="0"/>
                  </a:lnTo>
                  <a:lnTo>
                    <a:pt x="5202936" y="0"/>
                  </a:lnTo>
                  <a:lnTo>
                    <a:pt x="5202936" y="94665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445245" y="1201039"/>
            <a:ext cx="1551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dirty="0" sz="1800" spc="-20">
                <a:solidFill>
                  <a:srgbClr val="FFFFFF"/>
                </a:solidFill>
                <a:latin typeface="Corbel"/>
                <a:cs typeface="Corbel"/>
              </a:rPr>
              <a:t> год</a:t>
            </a:r>
            <a:r>
              <a:rPr dirty="0" sz="18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dirty="0" sz="1800" spc="-1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orbel"/>
                <a:cs typeface="Corbel"/>
              </a:rPr>
              <a:t>месяцев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08064" y="1636776"/>
            <a:ext cx="5221605" cy="429895"/>
          </a:xfrm>
          <a:prstGeom prst="rect">
            <a:avLst/>
          </a:prstGeom>
          <a:solidFill>
            <a:srgbClr val="FFDFCA">
              <a:alpha val="90194"/>
            </a:srgbClr>
          </a:solidFill>
        </p:spPr>
        <p:txBody>
          <a:bodyPr wrap="square" lIns="0" tIns="25400" rIns="0" bIns="0" rtlCol="0" vert="horz">
            <a:spAutoFit/>
          </a:bodyPr>
          <a:lstStyle/>
          <a:p>
            <a:pPr marL="201295" marR="191135" indent="109220">
              <a:lnSpc>
                <a:spcPts val="1440"/>
              </a:lnSpc>
              <a:spcBef>
                <a:spcPts val="200"/>
              </a:spcBef>
            </a:pPr>
            <a:r>
              <a:rPr dirty="0" sz="1300" spc="-5">
                <a:latin typeface="Corbel"/>
                <a:cs typeface="Corbel"/>
              </a:rPr>
              <a:t>В</a:t>
            </a:r>
            <a:r>
              <a:rPr dirty="0" sz="130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момент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10">
                <a:latin typeface="Corbel"/>
                <a:cs typeface="Corbel"/>
              </a:rPr>
              <a:t>удивления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или</a:t>
            </a:r>
            <a:r>
              <a:rPr dirty="0" sz="1300" spc="-1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сильной</a:t>
            </a:r>
            <a:r>
              <a:rPr dirty="0" sz="1300" spc="1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заинтересованности</a:t>
            </a:r>
            <a:r>
              <a:rPr dirty="0" sz="1300" spc="-30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называет </a:t>
            </a:r>
            <a:r>
              <a:rPr dirty="0" sz="1300" spc="-10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предметы.</a:t>
            </a:r>
            <a:r>
              <a:rPr dirty="0" sz="1300" spc="40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Находит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по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слову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предметы</a:t>
            </a:r>
            <a:r>
              <a:rPr dirty="0" sz="1300" spc="2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разные</a:t>
            </a:r>
            <a:r>
              <a:rPr dirty="0" sz="130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по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15">
                <a:latin typeface="Corbel"/>
                <a:cs typeface="Corbel"/>
              </a:rPr>
              <a:t>цвету</a:t>
            </a:r>
            <a:r>
              <a:rPr dirty="0" sz="1300" spc="5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и</a:t>
            </a:r>
            <a:r>
              <a:rPr dirty="0" sz="1300" spc="50">
                <a:latin typeface="Corbel"/>
                <a:cs typeface="Corbel"/>
              </a:rPr>
              <a:t> </a:t>
            </a:r>
            <a:r>
              <a:rPr dirty="0" sz="1300" spc="-5">
                <a:latin typeface="Corbel"/>
                <a:cs typeface="Corbel"/>
              </a:rPr>
              <a:t>величине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5">
                <a:latin typeface="Arial Black"/>
                <a:cs typeface="Arial Black"/>
              </a:rPr>
              <a:t>Реч</a:t>
            </a:r>
            <a:r>
              <a:rPr dirty="0" spc="-5"/>
              <a:t>евое</a:t>
            </a:r>
            <a:r>
              <a:rPr dirty="0" spc="-50"/>
              <a:t> </a:t>
            </a:r>
            <a:r>
              <a:rPr dirty="0" spc="-20"/>
              <a:t>развитие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03526" y="528904"/>
            <a:ext cx="429133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6854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В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нашей группе развитию речи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85" b="1">
                <a:solidFill>
                  <a:srgbClr val="7E4F00"/>
                </a:solidFill>
                <a:latin typeface="Constantia"/>
                <a:cs typeface="Constantia"/>
              </a:rPr>
              <a:t>у</a:t>
            </a:r>
            <a:r>
              <a:rPr dirty="0" sz="1800" spc="-25" b="1">
                <a:solidFill>
                  <a:srgbClr val="7E4F00"/>
                </a:solidFill>
                <a:latin typeface="Constantia"/>
                <a:cs typeface="Constantia"/>
              </a:rPr>
              <a:t>д</a:t>
            </a:r>
            <a:r>
              <a:rPr dirty="0" sz="1800" spc="-35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л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я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с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я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с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10" b="1">
                <a:solidFill>
                  <a:srgbClr val="7E4F00"/>
                </a:solidFill>
                <a:latin typeface="Constantia"/>
                <a:cs typeface="Constantia"/>
              </a:rPr>
              <a:t>б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ое</a:t>
            </a:r>
            <a:r>
              <a:rPr dirty="0" sz="1800" spc="-8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ниман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ие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.</a:t>
            </a:r>
            <a:r>
              <a:rPr dirty="0" sz="1800" spc="-6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35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ак</a:t>
            </a:r>
            <a:r>
              <a:rPr dirty="0" sz="1800" spc="-9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к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ак  </a:t>
            </a:r>
            <a:r>
              <a:rPr dirty="0" sz="1800" spc="-25" b="1">
                <a:solidFill>
                  <a:srgbClr val="7E4F00"/>
                </a:solidFill>
                <a:latin typeface="Constantia"/>
                <a:cs typeface="Constantia"/>
              </a:rPr>
              <a:t>д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п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р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х</a:t>
            </a:r>
            <a:r>
              <a:rPr dirty="0" sz="1800" spc="-5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д</a:t>
            </a:r>
            <a:r>
              <a:rPr dirty="0" sz="1800" spc="10" b="1">
                <a:solidFill>
                  <a:srgbClr val="7E4F00"/>
                </a:solidFill>
                <a:latin typeface="Constantia"/>
                <a:cs typeface="Constantia"/>
              </a:rPr>
              <a:t>я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11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spc="-4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сно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но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м</a:t>
            </a:r>
            <a:r>
              <a:rPr dirty="0" sz="1800" spc="-6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пл</a:t>
            </a:r>
            <a:r>
              <a:rPr dirty="0" sz="1800" spc="-45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50" b="1">
                <a:solidFill>
                  <a:srgbClr val="7E4F00"/>
                </a:solidFill>
                <a:latin typeface="Constantia"/>
                <a:cs typeface="Constantia"/>
              </a:rPr>
              <a:t>х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endParaRPr sz="18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говорящие. 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При этом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дети 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прекрасно </a:t>
            </a:r>
            <a:r>
              <a:rPr dirty="0" sz="1800" spc="-42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понимают речь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взрослого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 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других 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детей, контактируют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 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общаются.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К 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60" b="1">
                <a:solidFill>
                  <a:srgbClr val="7E4F00"/>
                </a:solidFill>
                <a:latin typeface="Constantia"/>
                <a:cs typeface="Constantia"/>
              </a:rPr>
              <a:t>к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он</a:t>
            </a:r>
            <a:r>
              <a:rPr dirty="0" sz="1800" spc="-30" b="1">
                <a:solidFill>
                  <a:srgbClr val="7E4F00"/>
                </a:solidFill>
                <a:latin typeface="Constantia"/>
                <a:cs typeface="Constantia"/>
              </a:rPr>
              <a:t>ц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у</a:t>
            </a:r>
            <a:r>
              <a:rPr dirty="0" sz="1800" spc="-60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45" b="1">
                <a:solidFill>
                  <a:srgbClr val="7E4F00"/>
                </a:solidFill>
                <a:latin typeface="Constantia"/>
                <a:cs typeface="Constantia"/>
              </a:rPr>
              <a:t>г</a:t>
            </a:r>
            <a:r>
              <a:rPr dirty="0" sz="1800" spc="-5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д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а</a:t>
            </a:r>
            <a:r>
              <a:rPr dirty="0" sz="1800" spc="-7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мн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гие</a:t>
            </a:r>
            <a:r>
              <a:rPr dirty="0" sz="1800" spc="-15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25" b="1">
                <a:solidFill>
                  <a:srgbClr val="7E4F00"/>
                </a:solidFill>
                <a:latin typeface="Constantia"/>
                <a:cs typeface="Constantia"/>
              </a:rPr>
              <a:t>д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м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г</a:t>
            </a:r>
            <a:r>
              <a:rPr dirty="0" sz="1800" spc="10" b="1">
                <a:solidFill>
                  <a:srgbClr val="7E4F00"/>
                </a:solidFill>
                <a:latin typeface="Constantia"/>
                <a:cs typeface="Constantia"/>
              </a:rPr>
              <a:t>у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8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с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р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ои</a:t>
            </a: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ь  </a:t>
            </a:r>
            <a:r>
              <a:rPr dirty="0" sz="1800" spc="-15" b="1">
                <a:solidFill>
                  <a:srgbClr val="7E4F00"/>
                </a:solidFill>
                <a:latin typeface="Constantia"/>
                <a:cs typeface="Constantia"/>
              </a:rPr>
              <a:t>сложные</a:t>
            </a:r>
            <a:r>
              <a:rPr dirty="0" sz="1800" spc="-6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предложения.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97773" y="769111"/>
            <a:ext cx="2441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 b="1">
                <a:solidFill>
                  <a:srgbClr val="7E4F00"/>
                </a:solidFill>
                <a:latin typeface="Constantia"/>
                <a:cs typeface="Constantia"/>
              </a:rPr>
              <a:t>П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о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к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а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з</a:t>
            </a:r>
            <a:r>
              <a:rPr dirty="0" sz="1800" spc="-55" b="1">
                <a:solidFill>
                  <a:srgbClr val="7E4F00"/>
                </a:solidFill>
                <a:latin typeface="Constantia"/>
                <a:cs typeface="Constantia"/>
              </a:rPr>
              <a:t>а</a:t>
            </a:r>
            <a:r>
              <a:rPr dirty="0" sz="1800" spc="-4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spc="-35" b="1">
                <a:solidFill>
                  <a:srgbClr val="7E4F0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7E4F00"/>
                </a:solidFill>
                <a:latin typeface="Constantia"/>
                <a:cs typeface="Constantia"/>
              </a:rPr>
              <a:t>л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35" b="1">
                <a:solidFill>
                  <a:srgbClr val="7E4F00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ра</a:t>
            </a:r>
            <a:r>
              <a:rPr dirty="0" sz="1800" spc="-10" b="1">
                <a:solidFill>
                  <a:srgbClr val="7E4F00"/>
                </a:solidFill>
                <a:latin typeface="Constantia"/>
                <a:cs typeface="Constantia"/>
              </a:rPr>
              <a:t>з</a:t>
            </a:r>
            <a:r>
              <a:rPr dirty="0" sz="1800" spc="5" b="1">
                <a:solidFill>
                  <a:srgbClr val="7E4F00"/>
                </a:solidFill>
                <a:latin typeface="Constantia"/>
                <a:cs typeface="Constantia"/>
              </a:rPr>
              <a:t>в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</a:t>
            </a:r>
            <a:r>
              <a:rPr dirty="0" sz="1800" spc="-20" b="1">
                <a:solidFill>
                  <a:srgbClr val="7E4F0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7E4F00"/>
                </a:solidFill>
                <a:latin typeface="Constantia"/>
                <a:cs typeface="Constantia"/>
              </a:rPr>
              <a:t>ия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95071" y="2904744"/>
            <a:ext cx="6291580" cy="3459479"/>
            <a:chOff x="195071" y="2904744"/>
            <a:chExt cx="6291580" cy="3459479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071" y="3240024"/>
              <a:ext cx="3590544" cy="26456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2295" y="2904744"/>
              <a:ext cx="2593848" cy="3459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9176" y="414350"/>
            <a:ext cx="594550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Arial"/>
                <a:cs typeface="Arial"/>
              </a:rPr>
              <a:t>Художественно-эстетическое</a:t>
            </a:r>
            <a:r>
              <a:rPr dirty="0" sz="2400" spc="6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развитие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719" y="1675587"/>
            <a:ext cx="35756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И</a:t>
            </a:r>
            <a:r>
              <a:rPr dirty="0" sz="1800" spc="-30" b="1">
                <a:solidFill>
                  <a:srgbClr val="006FC0"/>
                </a:solidFill>
                <a:latin typeface="Constantia"/>
                <a:cs typeface="Constantia"/>
              </a:rPr>
              <a:t>з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о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б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ра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зи</a:t>
            </a:r>
            <a:r>
              <a:rPr dirty="0" sz="1800" spc="-40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spc="-35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льн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а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spc="-85" b="1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dirty="0" sz="1800" spc="-25" b="1">
                <a:solidFill>
                  <a:srgbClr val="006FC0"/>
                </a:solidFill>
                <a:latin typeface="Constantia"/>
                <a:cs typeface="Constantia"/>
              </a:rPr>
              <a:t>д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5" b="1">
                <a:solidFill>
                  <a:srgbClr val="006FC0"/>
                </a:solidFill>
                <a:latin typeface="Constantia"/>
                <a:cs typeface="Constantia"/>
              </a:rPr>
              <a:t>я</a:t>
            </a:r>
            <a:r>
              <a:rPr dirty="0" sz="1800" spc="-40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spc="-35" b="1">
                <a:solidFill>
                  <a:srgbClr val="006FC0"/>
                </a:solidFill>
                <a:latin typeface="Constantia"/>
                <a:cs typeface="Constantia"/>
              </a:rPr>
              <a:t>е</a:t>
            </a:r>
            <a:r>
              <a:rPr dirty="0" sz="1800" spc="-5" b="1">
                <a:solidFill>
                  <a:srgbClr val="006FC0"/>
                </a:solidFill>
                <a:latin typeface="Constantia"/>
                <a:cs typeface="Constantia"/>
              </a:rPr>
              <a:t>льно</a:t>
            </a:r>
            <a:r>
              <a:rPr dirty="0" sz="1800" spc="-10" b="1">
                <a:solidFill>
                  <a:srgbClr val="006FC0"/>
                </a:solidFill>
                <a:latin typeface="Constantia"/>
                <a:cs typeface="Constantia"/>
              </a:rPr>
              <a:t>с</a:t>
            </a:r>
            <a:r>
              <a:rPr dirty="0" sz="1800" spc="-15" b="1">
                <a:solidFill>
                  <a:srgbClr val="006FC0"/>
                </a:solidFill>
                <a:latin typeface="Constantia"/>
                <a:cs typeface="Constantia"/>
              </a:rPr>
              <a:t>т</a:t>
            </a:r>
            <a:r>
              <a:rPr dirty="0" sz="1800" b="1">
                <a:solidFill>
                  <a:srgbClr val="006FC0"/>
                </a:solidFill>
                <a:latin typeface="Constantia"/>
                <a:cs typeface="Constantia"/>
              </a:rPr>
              <a:t>ь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6283" y="4948504"/>
            <a:ext cx="2592705" cy="271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15">
                <a:solidFill>
                  <a:srgbClr val="001F5F"/>
                </a:solidFill>
                <a:latin typeface="Microsoft Sans Serif"/>
                <a:cs typeface="Microsoft Sans Serif"/>
              </a:rPr>
              <a:t>Рисуем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5">
                <a:solidFill>
                  <a:srgbClr val="001F5F"/>
                </a:solidFill>
                <a:latin typeface="Microsoft Sans Serif"/>
                <a:cs typeface="Microsoft Sans Serif"/>
              </a:rPr>
              <a:t>веточки</a:t>
            </a:r>
            <a:r>
              <a:rPr dirty="0" sz="1600" spc="5">
                <a:solidFill>
                  <a:srgbClr val="001F5F"/>
                </a:solidFill>
                <a:latin typeface="Microsoft Sans Serif"/>
                <a:cs typeface="Microsoft Sans Serif"/>
              </a:rPr>
              <a:t> для</a:t>
            </a:r>
            <a:r>
              <a:rPr dirty="0" sz="1600" spc="-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Microsoft Sans Serif"/>
                <a:cs typeface="Microsoft Sans Serif"/>
              </a:rPr>
              <a:t>птичек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0994" y="5420020"/>
            <a:ext cx="7190105" cy="101536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1600" spc="-30">
                <a:solidFill>
                  <a:srgbClr val="001F5F"/>
                </a:solidFill>
                <a:latin typeface="Microsoft Sans Serif"/>
                <a:cs typeface="Microsoft Sans Serif"/>
              </a:rPr>
              <a:t>Сердечко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001F5F"/>
                </a:solidFill>
                <a:latin typeface="Microsoft Sans Serif"/>
                <a:cs typeface="Microsoft Sans Serif"/>
              </a:rPr>
              <a:t>Мамы</a:t>
            </a:r>
            <a:endParaRPr sz="1600">
              <a:latin typeface="Microsoft Sans Serif"/>
              <a:cs typeface="Microsoft Sans Serif"/>
            </a:endParaRPr>
          </a:p>
          <a:p>
            <a:pPr marL="1684655" marR="5080">
              <a:lnSpc>
                <a:spcPct val="100000"/>
              </a:lnSpc>
              <a:spcBef>
                <a:spcPts val="815"/>
              </a:spcBef>
            </a:pP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В</a:t>
            </a:r>
            <a:r>
              <a:rPr dirty="0" sz="1800" spc="-4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нашей</a:t>
            </a:r>
            <a:r>
              <a:rPr dirty="0" sz="1800" spc="-5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Constantia"/>
                <a:cs typeface="Constantia"/>
              </a:rPr>
              <a:t>группе</a:t>
            </a:r>
            <a:r>
              <a:rPr dirty="0" sz="1800" spc="-65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onstantia"/>
                <a:cs typeface="Constantia"/>
              </a:rPr>
              <a:t>творчество</a:t>
            </a:r>
            <a:r>
              <a:rPr dirty="0" sz="1800" spc="-6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onstantia"/>
                <a:cs typeface="Constantia"/>
              </a:rPr>
              <a:t>начинается</a:t>
            </a:r>
            <a:r>
              <a:rPr dirty="0" sz="1800" spc="-11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с</a:t>
            </a:r>
            <a:r>
              <a:rPr dirty="0" sz="1800" spc="-8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onstantia"/>
                <a:cs typeface="Constantia"/>
              </a:rPr>
              <a:t>мотивации. </a:t>
            </a:r>
            <a:r>
              <a:rPr dirty="0" sz="1800" spc="-43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Д</a:t>
            </a:r>
            <a:r>
              <a:rPr dirty="0" sz="1800" spc="10">
                <a:solidFill>
                  <a:srgbClr val="FF0000"/>
                </a:solidFill>
                <a:latin typeface="Constantia"/>
                <a:cs typeface="Constantia"/>
              </a:rPr>
              <a:t>л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я</a:t>
            </a:r>
            <a:r>
              <a:rPr dirty="0" sz="1800" spc="-65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 spc="-45">
                <a:solidFill>
                  <a:srgbClr val="FF0000"/>
                </a:solidFill>
                <a:latin typeface="Constantia"/>
                <a:cs typeface="Constantia"/>
              </a:rPr>
              <a:t>к</a:t>
            </a:r>
            <a:r>
              <a:rPr dirty="0" sz="1800" spc="5">
                <a:solidFill>
                  <a:srgbClr val="FF0000"/>
                </a:solidFill>
                <a:latin typeface="Constantia"/>
                <a:cs typeface="Constantia"/>
              </a:rPr>
              <a:t>о</a:t>
            </a:r>
            <a:r>
              <a:rPr dirty="0" sz="1800" spc="-60">
                <a:solidFill>
                  <a:srgbClr val="FF0000"/>
                </a:solidFill>
                <a:latin typeface="Constantia"/>
                <a:cs typeface="Constantia"/>
              </a:rPr>
              <a:t>г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о</a:t>
            </a:r>
            <a:r>
              <a:rPr dirty="0" sz="1800" spc="-85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мы</a:t>
            </a:r>
            <a:r>
              <a:rPr dirty="0" sz="1800" spc="-7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р</a:t>
            </a:r>
            <a:r>
              <a:rPr dirty="0" sz="1800" spc="5">
                <a:solidFill>
                  <a:srgbClr val="FF0000"/>
                </a:solidFill>
                <a:latin typeface="Constantia"/>
                <a:cs typeface="Constantia"/>
              </a:rPr>
              <a:t>и</a:t>
            </a:r>
            <a:r>
              <a:rPr dirty="0" sz="1800" spc="30">
                <a:solidFill>
                  <a:srgbClr val="FF0000"/>
                </a:solidFill>
                <a:latin typeface="Constantia"/>
                <a:cs typeface="Constantia"/>
              </a:rPr>
              <a:t>с</a:t>
            </a:r>
            <a:r>
              <a:rPr dirty="0" sz="1800" spc="-55">
                <a:solidFill>
                  <a:srgbClr val="FF0000"/>
                </a:solidFill>
                <a:latin typeface="Constantia"/>
                <a:cs typeface="Constantia"/>
              </a:rPr>
              <a:t>у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е</a:t>
            </a:r>
            <a:r>
              <a:rPr dirty="0" sz="1800" spc="5">
                <a:solidFill>
                  <a:srgbClr val="FF0000"/>
                </a:solidFill>
                <a:latin typeface="Constantia"/>
                <a:cs typeface="Constantia"/>
              </a:rPr>
              <a:t>м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,</a:t>
            </a:r>
            <a:r>
              <a:rPr dirty="0" sz="1800" spc="-125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1800" spc="5">
                <a:solidFill>
                  <a:srgbClr val="FF0000"/>
                </a:solidFill>
                <a:latin typeface="Constantia"/>
                <a:cs typeface="Constantia"/>
              </a:rPr>
              <a:t>л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е</a:t>
            </a:r>
            <a:r>
              <a:rPr dirty="0" sz="1800" spc="-15">
                <a:solidFill>
                  <a:srgbClr val="FF0000"/>
                </a:solidFill>
                <a:latin typeface="Constantia"/>
                <a:cs typeface="Constantia"/>
              </a:rPr>
              <a:t>п</a:t>
            </a:r>
            <a:r>
              <a:rPr dirty="0" sz="1800" spc="5">
                <a:solidFill>
                  <a:srgbClr val="FF0000"/>
                </a:solidFill>
                <a:latin typeface="Constantia"/>
                <a:cs typeface="Constantia"/>
              </a:rPr>
              <a:t>и</a:t>
            </a:r>
            <a:r>
              <a:rPr dirty="0" sz="1800">
                <a:solidFill>
                  <a:srgbClr val="FF0000"/>
                </a:solidFill>
                <a:latin typeface="Constantia"/>
                <a:cs typeface="Constantia"/>
              </a:rPr>
              <a:t>м…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7752" y="5012563"/>
            <a:ext cx="156845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Цветы</a:t>
            </a:r>
            <a:r>
              <a:rPr dirty="0" sz="16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 8</a:t>
            </a:r>
            <a:r>
              <a:rPr dirty="0" sz="1600" spc="-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01F5F"/>
                </a:solidFill>
                <a:latin typeface="Microsoft Sans Serif"/>
                <a:cs typeface="Microsoft Sans Serif"/>
              </a:rPr>
              <a:t>марта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9808" y="1094232"/>
            <a:ext cx="10266045" cy="4273550"/>
            <a:chOff x="749808" y="1094232"/>
            <a:chExt cx="10266045" cy="42735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808" y="2109216"/>
              <a:ext cx="2706624" cy="32583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9415" y="2481072"/>
              <a:ext cx="3770376" cy="22707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3024" y="1094232"/>
              <a:ext cx="2822448" cy="3779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2023-06-15T11:05:46Z</dcterms:created>
  <dcterms:modified xsi:type="dcterms:W3CDTF">2023-06-15T11:05:46Z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2023-06-15T00:00:00Z</vt:filetime>
  </property>
</Properties>
</file>