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135.jpg" ContentType="image/unknown"/>
  <Override PartName="/ppt/media/image136.jpg" ContentType="image/unknown"/>
  <Override PartName="/ppt/media/image137.jpg" ContentType="image/unknown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69" r:id="rId2"/>
    <p:sldId id="271" r:id="rId3"/>
    <p:sldId id="275" r:id="rId4"/>
    <p:sldId id="294" r:id="rId5"/>
    <p:sldId id="296" r:id="rId6"/>
    <p:sldId id="361" r:id="rId7"/>
    <p:sldId id="377" r:id="rId8"/>
    <p:sldId id="360" r:id="rId9"/>
    <p:sldId id="345" r:id="rId10"/>
    <p:sldId id="310" r:id="rId11"/>
    <p:sldId id="358" r:id="rId12"/>
    <p:sldId id="297" r:id="rId13"/>
    <p:sldId id="370" r:id="rId14"/>
    <p:sldId id="346" r:id="rId15"/>
    <p:sldId id="315" r:id="rId16"/>
    <p:sldId id="380" r:id="rId17"/>
    <p:sldId id="295" r:id="rId18"/>
    <p:sldId id="367" r:id="rId19"/>
    <p:sldId id="376" r:id="rId20"/>
    <p:sldId id="325" r:id="rId21"/>
    <p:sldId id="282" r:id="rId22"/>
    <p:sldId id="279" r:id="rId23"/>
    <p:sldId id="347" r:id="rId24"/>
    <p:sldId id="343" r:id="rId25"/>
    <p:sldId id="373" r:id="rId26"/>
    <p:sldId id="372" r:id="rId27"/>
    <p:sldId id="292" r:id="rId28"/>
    <p:sldId id="374" r:id="rId29"/>
    <p:sldId id="375" r:id="rId30"/>
    <p:sldId id="281" r:id="rId31"/>
    <p:sldId id="327" r:id="rId32"/>
    <p:sldId id="289" r:id="rId33"/>
    <p:sldId id="328" r:id="rId34"/>
    <p:sldId id="356" r:id="rId35"/>
    <p:sldId id="364" r:id="rId36"/>
    <p:sldId id="368" r:id="rId37"/>
    <p:sldId id="330" r:id="rId38"/>
    <p:sldId id="366" r:id="rId39"/>
    <p:sldId id="270" r:id="rId40"/>
    <p:sldId id="378" r:id="rId41"/>
    <p:sldId id="338" r:id="rId42"/>
    <p:sldId id="379" r:id="rId43"/>
    <p:sldId id="339" r:id="rId44"/>
    <p:sldId id="332" r:id="rId45"/>
    <p:sldId id="333" r:id="rId46"/>
    <p:sldId id="354" r:id="rId47"/>
    <p:sldId id="314" r:id="rId48"/>
    <p:sldId id="381" r:id="rId49"/>
    <p:sldId id="319" r:id="rId50"/>
    <p:sldId id="272" r:id="rId51"/>
    <p:sldId id="365" r:id="rId52"/>
    <p:sldId id="348" r:id="rId53"/>
    <p:sldId id="342" r:id="rId54"/>
    <p:sldId id="352" r:id="rId55"/>
    <p:sldId id="353" r:id="rId56"/>
    <p:sldId id="349" r:id="rId57"/>
    <p:sldId id="350" r:id="rId58"/>
  </p:sldIdLst>
  <p:sldSz cx="9144000" cy="6858000" type="screen4x3"/>
  <p:notesSz cx="6858000" cy="9144000"/>
  <p:defaultTextStyle>
    <a:defPPr lvl="0">
      <a:defRPr lang="ru-RU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15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679633280302509"/>
          <c:y val="0.20619145200534261"/>
          <c:w val="0.56911084019275548"/>
          <c:h val="0.7938085479946573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Дети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9AB-4B30-908B-D962D16BAAA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9AB-4B30-908B-D962D16BAAAD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D5B992E9-160C-425D-8008-E815FD6D5B81}" type="PERCENTAGE">
                      <a:rPr lang="en-US" baseline="0"/>
                      <a:pPr/>
                      <a:t>[ПРОЦЕНТ]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9AB-4B30-908B-D962D16BAAA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ED39A9AA-49CB-4E6F-8E13-7323F50625DA}" type="PERCENTAGE">
                      <a:rPr lang="en-US" baseline="0" smtClean="0"/>
                      <a:pPr/>
                      <a:t>[ПРОЦЕНТ]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9AB-4B30-908B-D962D16BAA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Девочки</c:v>
                </c:pt>
                <c:pt idx="1">
                  <c:v>Мальчики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95-429E-96BD-32FA2EE18B7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1129455742316298"/>
          <c:y val="2.8459192431199341E-2"/>
          <c:w val="0.44451577667104747"/>
          <c:h val="0.116477424241405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FB6207-D17B-47C2-9538-805D496AFDDE}" type="doc">
      <dgm:prSet loTypeId="urn:microsoft.com/office/officeart/2005/8/layout/radial5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0E761E9-CB4B-4223-A0CE-CF2ED4EDAA35}">
      <dgm:prSet phldrT="[Текст]" custT="1"/>
      <dgm:spPr/>
      <dgm:t>
        <a:bodyPr/>
        <a:lstStyle/>
        <a:p>
          <a:endParaRPr lang="ru-RU" sz="3600" dirty="0">
            <a:latin typeface="+mn-lt"/>
          </a:endParaRPr>
        </a:p>
      </dgm:t>
    </dgm:pt>
    <dgm:pt modelId="{8627E147-D4F8-4C56-AB3F-97076F8D122D}" type="parTrans" cxnId="{53B86F66-AAD2-4AA4-9090-184AB1C6B410}">
      <dgm:prSet/>
      <dgm:spPr/>
      <dgm:t>
        <a:bodyPr/>
        <a:lstStyle/>
        <a:p>
          <a:endParaRPr lang="ru-RU"/>
        </a:p>
      </dgm:t>
    </dgm:pt>
    <dgm:pt modelId="{DFE804BA-F866-4599-9494-C44BA4C8CEF9}" type="sibTrans" cxnId="{53B86F66-AAD2-4AA4-9090-184AB1C6B410}">
      <dgm:prSet/>
      <dgm:spPr/>
      <dgm:t>
        <a:bodyPr/>
        <a:lstStyle/>
        <a:p>
          <a:endParaRPr lang="ru-RU"/>
        </a:p>
      </dgm:t>
    </dgm:pt>
    <dgm:pt modelId="{7C41C4AE-C0CD-428E-A88D-F0B2300747AB}">
      <dgm:prSet phldrT="[Текст]" custT="1"/>
      <dgm:spPr/>
      <dgm:t>
        <a:bodyPr/>
        <a:lstStyle/>
        <a:p>
          <a:r>
            <a:rPr lang="ru-RU" sz="2000" b="1" dirty="0"/>
            <a:t>РЕЧЕВОЕ РАЗВИТИЕ</a:t>
          </a:r>
        </a:p>
      </dgm:t>
    </dgm:pt>
    <dgm:pt modelId="{DD036AAA-D12B-4878-9A97-FFE14CABC228}" type="parTrans" cxnId="{54E6B1BF-535C-4BD3-8BF4-296D6B89540A}">
      <dgm:prSet/>
      <dgm:spPr/>
      <dgm:t>
        <a:bodyPr/>
        <a:lstStyle/>
        <a:p>
          <a:endParaRPr lang="ru-RU"/>
        </a:p>
      </dgm:t>
    </dgm:pt>
    <dgm:pt modelId="{ECE68279-2916-4FD4-8B3A-69AB481D3AB2}" type="sibTrans" cxnId="{54E6B1BF-535C-4BD3-8BF4-296D6B89540A}">
      <dgm:prSet/>
      <dgm:spPr/>
      <dgm:t>
        <a:bodyPr/>
        <a:lstStyle/>
        <a:p>
          <a:endParaRPr lang="ru-RU"/>
        </a:p>
      </dgm:t>
    </dgm:pt>
    <dgm:pt modelId="{A14EBDC9-39DD-4F17-B686-1A796E3E5A28}">
      <dgm:prSet phldrT="[Текст]" custT="1"/>
      <dgm:spPr/>
      <dgm:t>
        <a:bodyPr/>
        <a:lstStyle/>
        <a:p>
          <a:r>
            <a:rPr lang="ru-RU" sz="2000" b="1" dirty="0">
              <a:latin typeface="+mn-lt"/>
            </a:rPr>
            <a:t>ХУДОЖЕСТВЕННО ЭСТЕТИЧЕСКОЕ РАЗВИТИЕ</a:t>
          </a:r>
        </a:p>
      </dgm:t>
    </dgm:pt>
    <dgm:pt modelId="{DB4083C1-FD0B-4CE0-9719-7B1943381161}" type="parTrans" cxnId="{D79D3BF7-50E2-4302-88CA-C43FF9524376}">
      <dgm:prSet/>
      <dgm:spPr/>
      <dgm:t>
        <a:bodyPr/>
        <a:lstStyle/>
        <a:p>
          <a:endParaRPr lang="ru-RU"/>
        </a:p>
      </dgm:t>
    </dgm:pt>
    <dgm:pt modelId="{36C9490C-0174-46A3-BC46-16F1F10903E6}" type="sibTrans" cxnId="{D79D3BF7-50E2-4302-88CA-C43FF9524376}">
      <dgm:prSet/>
      <dgm:spPr/>
      <dgm:t>
        <a:bodyPr/>
        <a:lstStyle/>
        <a:p>
          <a:endParaRPr lang="ru-RU"/>
        </a:p>
      </dgm:t>
    </dgm:pt>
    <dgm:pt modelId="{25DC299D-08E3-4FDE-B69F-66BF4B522ABA}">
      <dgm:prSet phldrT="[Текст]" custT="1"/>
      <dgm:spPr/>
      <dgm:t>
        <a:bodyPr/>
        <a:lstStyle/>
        <a:p>
          <a:r>
            <a:rPr lang="ru-RU" sz="2000" b="1" dirty="0"/>
            <a:t>ФИЗИЧЕСКОЕ РАЗВИТИЕ</a:t>
          </a:r>
        </a:p>
      </dgm:t>
    </dgm:pt>
    <dgm:pt modelId="{4A3D5DFD-66B9-4DDA-B20F-796E4E70D443}" type="parTrans" cxnId="{067D8F45-35BB-4BBF-9C6E-E134EBB9A215}">
      <dgm:prSet/>
      <dgm:spPr/>
      <dgm:t>
        <a:bodyPr/>
        <a:lstStyle/>
        <a:p>
          <a:endParaRPr lang="ru-RU"/>
        </a:p>
      </dgm:t>
    </dgm:pt>
    <dgm:pt modelId="{7F11950D-0812-442B-A41F-E202AB83F3C0}" type="sibTrans" cxnId="{067D8F45-35BB-4BBF-9C6E-E134EBB9A215}">
      <dgm:prSet/>
      <dgm:spPr/>
      <dgm:t>
        <a:bodyPr/>
        <a:lstStyle/>
        <a:p>
          <a:endParaRPr lang="ru-RU"/>
        </a:p>
      </dgm:t>
    </dgm:pt>
    <dgm:pt modelId="{8BC05797-E917-4EC6-8705-4FC09C993D15}">
      <dgm:prSet phldrT="[Текст]" custT="1"/>
      <dgm:spPr/>
      <dgm:t>
        <a:bodyPr/>
        <a:lstStyle/>
        <a:p>
          <a:r>
            <a:rPr lang="ru-RU" sz="2000" b="1" dirty="0"/>
            <a:t>ПОЗНАВАТЕЛЬНОЕ</a:t>
          </a:r>
        </a:p>
        <a:p>
          <a:r>
            <a:rPr lang="ru-RU" sz="2000" b="1" dirty="0"/>
            <a:t>РАЗВИТИЕ</a:t>
          </a:r>
        </a:p>
      </dgm:t>
    </dgm:pt>
    <dgm:pt modelId="{A268E742-9BAF-4511-B1AE-AEE9621243B9}" type="parTrans" cxnId="{DB166F22-B0FD-449C-B2AB-37AF1471AB2E}">
      <dgm:prSet/>
      <dgm:spPr/>
      <dgm:t>
        <a:bodyPr/>
        <a:lstStyle/>
        <a:p>
          <a:endParaRPr lang="ru-RU"/>
        </a:p>
      </dgm:t>
    </dgm:pt>
    <dgm:pt modelId="{EDAC19FC-DDC7-42BF-A813-1D5FAA367F0C}" type="sibTrans" cxnId="{DB166F22-B0FD-449C-B2AB-37AF1471AB2E}">
      <dgm:prSet/>
      <dgm:spPr/>
      <dgm:t>
        <a:bodyPr/>
        <a:lstStyle/>
        <a:p>
          <a:endParaRPr lang="ru-RU"/>
        </a:p>
      </dgm:t>
    </dgm:pt>
    <dgm:pt modelId="{E2AFD802-3B44-44BB-9C1B-F9910CF57341}">
      <dgm:prSet phldrT="[Текст]" custT="1"/>
      <dgm:spPr/>
      <dgm:t>
        <a:bodyPr/>
        <a:lstStyle/>
        <a:p>
          <a:r>
            <a:rPr lang="ru-RU" sz="2000" b="1" dirty="0"/>
            <a:t>СОЦИАЛЬНО КОММУНИКАТИВНОЕ РАЗВИТИЕ</a:t>
          </a:r>
        </a:p>
      </dgm:t>
    </dgm:pt>
    <dgm:pt modelId="{E9D39467-9AC2-4746-9ABC-B9B612762222}" type="parTrans" cxnId="{7E95E889-2194-463D-9C9D-563D62FB52C5}">
      <dgm:prSet/>
      <dgm:spPr/>
      <dgm:t>
        <a:bodyPr/>
        <a:lstStyle/>
        <a:p>
          <a:endParaRPr lang="ru-RU"/>
        </a:p>
      </dgm:t>
    </dgm:pt>
    <dgm:pt modelId="{A6D80B45-4AE8-4849-AEAC-D246D48E6A6D}" type="sibTrans" cxnId="{7E95E889-2194-463D-9C9D-563D62FB52C5}">
      <dgm:prSet/>
      <dgm:spPr/>
      <dgm:t>
        <a:bodyPr/>
        <a:lstStyle/>
        <a:p>
          <a:endParaRPr lang="ru-RU"/>
        </a:p>
      </dgm:t>
    </dgm:pt>
    <dgm:pt modelId="{BB0AF8BE-B84E-4F72-91AC-66B72AB4F13A}" type="pres">
      <dgm:prSet presAssocID="{5AFB6207-D17B-47C2-9538-805D496AFDD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CD3FC7D-2E47-45D5-9B64-8EBF20090667}" type="pres">
      <dgm:prSet presAssocID="{50E761E9-CB4B-4223-A0CE-CF2ED4EDAA35}" presName="centerShape" presStyleLbl="node0" presStyleIdx="0" presStyleCnt="1" custScaleX="343127" custScaleY="144502" custLinFactNeighborX="-1049" custLinFactNeighborY="5701"/>
      <dgm:spPr/>
    </dgm:pt>
    <dgm:pt modelId="{19340B84-571D-4C5E-912A-63F02EE02F67}" type="pres">
      <dgm:prSet presAssocID="{DD036AAA-D12B-4878-9A97-FFE14CABC228}" presName="parTrans" presStyleLbl="sibTrans2D1" presStyleIdx="0" presStyleCnt="5"/>
      <dgm:spPr/>
    </dgm:pt>
    <dgm:pt modelId="{F8BF29C6-62D0-45A0-8530-1DB306C29E6D}" type="pres">
      <dgm:prSet presAssocID="{DD036AAA-D12B-4878-9A97-FFE14CABC228}" presName="connectorText" presStyleLbl="sibTrans2D1" presStyleIdx="0" presStyleCnt="5"/>
      <dgm:spPr/>
    </dgm:pt>
    <dgm:pt modelId="{A10E67F3-2312-45B6-A208-931E5A66ED03}" type="pres">
      <dgm:prSet presAssocID="{7C41C4AE-C0CD-428E-A88D-F0B2300747AB}" presName="node" presStyleLbl="node1" presStyleIdx="0" presStyleCnt="5" custScaleX="194734" custRadScaleRad="96491" custRadScaleInc="10183">
        <dgm:presLayoutVars>
          <dgm:bulletEnabled val="1"/>
        </dgm:presLayoutVars>
      </dgm:prSet>
      <dgm:spPr/>
    </dgm:pt>
    <dgm:pt modelId="{B63F3A10-BB49-49A9-B603-7A2558B7EA2E}" type="pres">
      <dgm:prSet presAssocID="{DB4083C1-FD0B-4CE0-9719-7B1943381161}" presName="parTrans" presStyleLbl="sibTrans2D1" presStyleIdx="1" presStyleCnt="5"/>
      <dgm:spPr/>
    </dgm:pt>
    <dgm:pt modelId="{16874029-8239-4AA2-BA58-4ADCA4B7C659}" type="pres">
      <dgm:prSet presAssocID="{DB4083C1-FD0B-4CE0-9719-7B1943381161}" presName="connectorText" presStyleLbl="sibTrans2D1" presStyleIdx="1" presStyleCnt="5"/>
      <dgm:spPr/>
    </dgm:pt>
    <dgm:pt modelId="{72F943F6-E67F-4B09-A053-60B85CD835C7}" type="pres">
      <dgm:prSet presAssocID="{A14EBDC9-39DD-4F17-B686-1A796E3E5A28}" presName="node" presStyleLbl="node1" presStyleIdx="1" presStyleCnt="5" custScaleX="212486" custRadScaleRad="170742" custRadScaleInc="-17459">
        <dgm:presLayoutVars>
          <dgm:bulletEnabled val="1"/>
        </dgm:presLayoutVars>
      </dgm:prSet>
      <dgm:spPr/>
    </dgm:pt>
    <dgm:pt modelId="{DAB72C98-351E-4BBA-81F6-B6E34576CFB7}" type="pres">
      <dgm:prSet presAssocID="{E9D39467-9AC2-4746-9ABC-B9B612762222}" presName="parTrans" presStyleLbl="sibTrans2D1" presStyleIdx="2" presStyleCnt="5"/>
      <dgm:spPr/>
    </dgm:pt>
    <dgm:pt modelId="{E30A787E-710C-4FDF-8BCE-9B4F31B36405}" type="pres">
      <dgm:prSet presAssocID="{E9D39467-9AC2-4746-9ABC-B9B612762222}" presName="connectorText" presStyleLbl="sibTrans2D1" presStyleIdx="2" presStyleCnt="5"/>
      <dgm:spPr/>
    </dgm:pt>
    <dgm:pt modelId="{0570581C-5E25-4AEF-8498-A0D737991527}" type="pres">
      <dgm:prSet presAssocID="{E2AFD802-3B44-44BB-9C1B-F9910CF57341}" presName="node" presStyleLbl="node1" presStyleIdx="2" presStyleCnt="5" custScaleX="199964" custRadScaleRad="174471" custRadScaleInc="-71870">
        <dgm:presLayoutVars>
          <dgm:bulletEnabled val="1"/>
        </dgm:presLayoutVars>
      </dgm:prSet>
      <dgm:spPr/>
    </dgm:pt>
    <dgm:pt modelId="{8FDB0D54-9DB0-472E-BA82-E715D670ED46}" type="pres">
      <dgm:prSet presAssocID="{4A3D5DFD-66B9-4DDA-B20F-796E4E70D443}" presName="parTrans" presStyleLbl="sibTrans2D1" presStyleIdx="3" presStyleCnt="5"/>
      <dgm:spPr/>
    </dgm:pt>
    <dgm:pt modelId="{022412E6-DCF8-4089-B325-48563B16D5E0}" type="pres">
      <dgm:prSet presAssocID="{4A3D5DFD-66B9-4DDA-B20F-796E4E70D443}" presName="connectorText" presStyleLbl="sibTrans2D1" presStyleIdx="3" presStyleCnt="5"/>
      <dgm:spPr/>
    </dgm:pt>
    <dgm:pt modelId="{D1838753-21D4-4F9E-BB5E-6E64229BD139}" type="pres">
      <dgm:prSet presAssocID="{25DC299D-08E3-4FDE-B69F-66BF4B522ABA}" presName="node" presStyleLbl="node1" presStyleIdx="3" presStyleCnt="5" custScaleX="164630" custRadScaleRad="195634" custRadScaleInc="62733">
        <dgm:presLayoutVars>
          <dgm:bulletEnabled val="1"/>
        </dgm:presLayoutVars>
      </dgm:prSet>
      <dgm:spPr/>
    </dgm:pt>
    <dgm:pt modelId="{782BF14E-62FB-4C83-BF30-905BC6E2F62E}" type="pres">
      <dgm:prSet presAssocID="{A268E742-9BAF-4511-B1AE-AEE9621243B9}" presName="parTrans" presStyleLbl="sibTrans2D1" presStyleIdx="4" presStyleCnt="5"/>
      <dgm:spPr/>
    </dgm:pt>
    <dgm:pt modelId="{B13CFEFC-D428-43B7-8249-7C95F54E2AEC}" type="pres">
      <dgm:prSet presAssocID="{A268E742-9BAF-4511-B1AE-AEE9621243B9}" presName="connectorText" presStyleLbl="sibTrans2D1" presStyleIdx="4" presStyleCnt="5"/>
      <dgm:spPr/>
    </dgm:pt>
    <dgm:pt modelId="{92ABE6EC-C716-4C87-8A75-BE96D5225E81}" type="pres">
      <dgm:prSet presAssocID="{8BC05797-E917-4EC6-8705-4FC09C993D15}" presName="node" presStyleLbl="node1" presStyleIdx="4" presStyleCnt="5" custScaleX="221692" custRadScaleRad="171956" custRadScaleInc="15246">
        <dgm:presLayoutVars>
          <dgm:bulletEnabled val="1"/>
        </dgm:presLayoutVars>
      </dgm:prSet>
      <dgm:spPr/>
    </dgm:pt>
  </dgm:ptLst>
  <dgm:cxnLst>
    <dgm:cxn modelId="{FF976001-CACB-4AB8-A683-73548905DD29}" type="presOf" srcId="{E2AFD802-3B44-44BB-9C1B-F9910CF57341}" destId="{0570581C-5E25-4AEF-8498-A0D737991527}" srcOrd="0" destOrd="0" presId="urn:microsoft.com/office/officeart/2005/8/layout/radial5"/>
    <dgm:cxn modelId="{437C880B-FFD0-4BA6-8FEE-1046789DAAF0}" type="presOf" srcId="{50E761E9-CB4B-4223-A0CE-CF2ED4EDAA35}" destId="{6CD3FC7D-2E47-45D5-9B64-8EBF20090667}" srcOrd="0" destOrd="0" presId="urn:microsoft.com/office/officeart/2005/8/layout/radial5"/>
    <dgm:cxn modelId="{DB166F22-B0FD-449C-B2AB-37AF1471AB2E}" srcId="{50E761E9-CB4B-4223-A0CE-CF2ED4EDAA35}" destId="{8BC05797-E917-4EC6-8705-4FC09C993D15}" srcOrd="4" destOrd="0" parTransId="{A268E742-9BAF-4511-B1AE-AEE9621243B9}" sibTransId="{EDAC19FC-DDC7-42BF-A813-1D5FAA367F0C}"/>
    <dgm:cxn modelId="{B908F52F-EDAF-4F9F-88FF-917F9A193939}" type="presOf" srcId="{A268E742-9BAF-4511-B1AE-AEE9621243B9}" destId="{B13CFEFC-D428-43B7-8249-7C95F54E2AEC}" srcOrd="1" destOrd="0" presId="urn:microsoft.com/office/officeart/2005/8/layout/radial5"/>
    <dgm:cxn modelId="{61F4B95F-C016-4A44-899D-51CFDA1EC3AE}" type="presOf" srcId="{25DC299D-08E3-4FDE-B69F-66BF4B522ABA}" destId="{D1838753-21D4-4F9E-BB5E-6E64229BD139}" srcOrd="0" destOrd="0" presId="urn:microsoft.com/office/officeart/2005/8/layout/radial5"/>
    <dgm:cxn modelId="{067D8F45-35BB-4BBF-9C6E-E134EBB9A215}" srcId="{50E761E9-CB4B-4223-A0CE-CF2ED4EDAA35}" destId="{25DC299D-08E3-4FDE-B69F-66BF4B522ABA}" srcOrd="3" destOrd="0" parTransId="{4A3D5DFD-66B9-4DDA-B20F-796E4E70D443}" sibTransId="{7F11950D-0812-442B-A41F-E202AB83F3C0}"/>
    <dgm:cxn modelId="{53B86F66-AAD2-4AA4-9090-184AB1C6B410}" srcId="{5AFB6207-D17B-47C2-9538-805D496AFDDE}" destId="{50E761E9-CB4B-4223-A0CE-CF2ED4EDAA35}" srcOrd="0" destOrd="0" parTransId="{8627E147-D4F8-4C56-AB3F-97076F8D122D}" sibTransId="{DFE804BA-F866-4599-9494-C44BA4C8CEF9}"/>
    <dgm:cxn modelId="{6A25797A-EFBD-4F8D-BCE1-1ABB6C63FDDA}" type="presOf" srcId="{5AFB6207-D17B-47C2-9538-805D496AFDDE}" destId="{BB0AF8BE-B84E-4F72-91AC-66B72AB4F13A}" srcOrd="0" destOrd="0" presId="urn:microsoft.com/office/officeart/2005/8/layout/radial5"/>
    <dgm:cxn modelId="{7E95E889-2194-463D-9C9D-563D62FB52C5}" srcId="{50E761E9-CB4B-4223-A0CE-CF2ED4EDAA35}" destId="{E2AFD802-3B44-44BB-9C1B-F9910CF57341}" srcOrd="2" destOrd="0" parTransId="{E9D39467-9AC2-4746-9ABC-B9B612762222}" sibTransId="{A6D80B45-4AE8-4849-AEAC-D246D48E6A6D}"/>
    <dgm:cxn modelId="{7B4B648B-A5EB-4156-ABBA-92981E6E710E}" type="presOf" srcId="{4A3D5DFD-66B9-4DDA-B20F-796E4E70D443}" destId="{022412E6-DCF8-4089-B325-48563B16D5E0}" srcOrd="1" destOrd="0" presId="urn:microsoft.com/office/officeart/2005/8/layout/radial5"/>
    <dgm:cxn modelId="{374C5491-67B6-4E81-9FB8-426EFFD05A8B}" type="presOf" srcId="{7C41C4AE-C0CD-428E-A88D-F0B2300747AB}" destId="{A10E67F3-2312-45B6-A208-931E5A66ED03}" srcOrd="0" destOrd="0" presId="urn:microsoft.com/office/officeart/2005/8/layout/radial5"/>
    <dgm:cxn modelId="{5E09D0A4-266C-471E-B7B6-F507A58ED7C3}" type="presOf" srcId="{DD036AAA-D12B-4878-9A97-FFE14CABC228}" destId="{19340B84-571D-4C5E-912A-63F02EE02F67}" srcOrd="0" destOrd="0" presId="urn:microsoft.com/office/officeart/2005/8/layout/radial5"/>
    <dgm:cxn modelId="{D0D3D8B6-A463-451E-954E-741E2D430D05}" type="presOf" srcId="{DB4083C1-FD0B-4CE0-9719-7B1943381161}" destId="{16874029-8239-4AA2-BA58-4ADCA4B7C659}" srcOrd="1" destOrd="0" presId="urn:microsoft.com/office/officeart/2005/8/layout/radial5"/>
    <dgm:cxn modelId="{8CCF35BA-7A62-4C17-A3AA-D667EF5D2AFD}" type="presOf" srcId="{A14EBDC9-39DD-4F17-B686-1A796E3E5A28}" destId="{72F943F6-E67F-4B09-A053-60B85CD835C7}" srcOrd="0" destOrd="0" presId="urn:microsoft.com/office/officeart/2005/8/layout/radial5"/>
    <dgm:cxn modelId="{54E6B1BF-535C-4BD3-8BF4-296D6B89540A}" srcId="{50E761E9-CB4B-4223-A0CE-CF2ED4EDAA35}" destId="{7C41C4AE-C0CD-428E-A88D-F0B2300747AB}" srcOrd="0" destOrd="0" parTransId="{DD036AAA-D12B-4878-9A97-FFE14CABC228}" sibTransId="{ECE68279-2916-4FD4-8B3A-69AB481D3AB2}"/>
    <dgm:cxn modelId="{5F878FD4-4213-471F-9293-56F34799AB3C}" type="presOf" srcId="{E9D39467-9AC2-4746-9ABC-B9B612762222}" destId="{DAB72C98-351E-4BBA-81F6-B6E34576CFB7}" srcOrd="0" destOrd="0" presId="urn:microsoft.com/office/officeart/2005/8/layout/radial5"/>
    <dgm:cxn modelId="{DEF2A8DD-0801-4DBF-A25A-C8E99F8B33CE}" type="presOf" srcId="{DB4083C1-FD0B-4CE0-9719-7B1943381161}" destId="{B63F3A10-BB49-49A9-B603-7A2558B7EA2E}" srcOrd="0" destOrd="0" presId="urn:microsoft.com/office/officeart/2005/8/layout/radial5"/>
    <dgm:cxn modelId="{2724C6E0-DD0D-4F78-8E14-CC6CA21AB661}" type="presOf" srcId="{DD036AAA-D12B-4878-9A97-FFE14CABC228}" destId="{F8BF29C6-62D0-45A0-8530-1DB306C29E6D}" srcOrd="1" destOrd="0" presId="urn:microsoft.com/office/officeart/2005/8/layout/radial5"/>
    <dgm:cxn modelId="{A0D2E7E7-5055-4339-94BE-9C5028363578}" type="presOf" srcId="{E9D39467-9AC2-4746-9ABC-B9B612762222}" destId="{E30A787E-710C-4FDF-8BCE-9B4F31B36405}" srcOrd="1" destOrd="0" presId="urn:microsoft.com/office/officeart/2005/8/layout/radial5"/>
    <dgm:cxn modelId="{1C4D37E9-E915-47EA-980D-C41618B2FE9D}" type="presOf" srcId="{4A3D5DFD-66B9-4DDA-B20F-796E4E70D443}" destId="{8FDB0D54-9DB0-472E-BA82-E715D670ED46}" srcOrd="0" destOrd="0" presId="urn:microsoft.com/office/officeart/2005/8/layout/radial5"/>
    <dgm:cxn modelId="{41AA33EA-9055-4974-BEB7-B8FE6AEB79D5}" type="presOf" srcId="{8BC05797-E917-4EC6-8705-4FC09C993D15}" destId="{92ABE6EC-C716-4C87-8A75-BE96D5225E81}" srcOrd="0" destOrd="0" presId="urn:microsoft.com/office/officeart/2005/8/layout/radial5"/>
    <dgm:cxn modelId="{F4763AF2-101D-4FBC-B4C4-66A4393BAD86}" type="presOf" srcId="{A268E742-9BAF-4511-B1AE-AEE9621243B9}" destId="{782BF14E-62FB-4C83-BF30-905BC6E2F62E}" srcOrd="0" destOrd="0" presId="urn:microsoft.com/office/officeart/2005/8/layout/radial5"/>
    <dgm:cxn modelId="{D79D3BF7-50E2-4302-88CA-C43FF9524376}" srcId="{50E761E9-CB4B-4223-A0CE-CF2ED4EDAA35}" destId="{A14EBDC9-39DD-4F17-B686-1A796E3E5A28}" srcOrd="1" destOrd="0" parTransId="{DB4083C1-FD0B-4CE0-9719-7B1943381161}" sibTransId="{36C9490C-0174-46A3-BC46-16F1F10903E6}"/>
    <dgm:cxn modelId="{3DA7BA98-DB17-4298-9BC3-FE520938CA64}" type="presParOf" srcId="{BB0AF8BE-B84E-4F72-91AC-66B72AB4F13A}" destId="{6CD3FC7D-2E47-45D5-9B64-8EBF20090667}" srcOrd="0" destOrd="0" presId="urn:microsoft.com/office/officeart/2005/8/layout/radial5"/>
    <dgm:cxn modelId="{A9D33D22-2A93-4DEB-A256-9F962BC46E25}" type="presParOf" srcId="{BB0AF8BE-B84E-4F72-91AC-66B72AB4F13A}" destId="{19340B84-571D-4C5E-912A-63F02EE02F67}" srcOrd="1" destOrd="0" presId="urn:microsoft.com/office/officeart/2005/8/layout/radial5"/>
    <dgm:cxn modelId="{B4267E72-AFF9-4FCE-A193-58D17AC47AE8}" type="presParOf" srcId="{19340B84-571D-4C5E-912A-63F02EE02F67}" destId="{F8BF29C6-62D0-45A0-8530-1DB306C29E6D}" srcOrd="0" destOrd="0" presId="urn:microsoft.com/office/officeart/2005/8/layout/radial5"/>
    <dgm:cxn modelId="{79AFF6C8-C942-4A58-A337-5ADF87097F8C}" type="presParOf" srcId="{BB0AF8BE-B84E-4F72-91AC-66B72AB4F13A}" destId="{A10E67F3-2312-45B6-A208-931E5A66ED03}" srcOrd="2" destOrd="0" presId="urn:microsoft.com/office/officeart/2005/8/layout/radial5"/>
    <dgm:cxn modelId="{24512101-92B2-4193-B448-3767D4CE07F9}" type="presParOf" srcId="{BB0AF8BE-B84E-4F72-91AC-66B72AB4F13A}" destId="{B63F3A10-BB49-49A9-B603-7A2558B7EA2E}" srcOrd="3" destOrd="0" presId="urn:microsoft.com/office/officeart/2005/8/layout/radial5"/>
    <dgm:cxn modelId="{A58134AC-72B6-4EFD-A9F2-DCF568C8938C}" type="presParOf" srcId="{B63F3A10-BB49-49A9-B603-7A2558B7EA2E}" destId="{16874029-8239-4AA2-BA58-4ADCA4B7C659}" srcOrd="0" destOrd="0" presId="urn:microsoft.com/office/officeart/2005/8/layout/radial5"/>
    <dgm:cxn modelId="{AB146038-62B7-43AA-810D-78C5FB15BABA}" type="presParOf" srcId="{BB0AF8BE-B84E-4F72-91AC-66B72AB4F13A}" destId="{72F943F6-E67F-4B09-A053-60B85CD835C7}" srcOrd="4" destOrd="0" presId="urn:microsoft.com/office/officeart/2005/8/layout/radial5"/>
    <dgm:cxn modelId="{D21210DC-208E-40E0-8274-ED1BE8ED8E10}" type="presParOf" srcId="{BB0AF8BE-B84E-4F72-91AC-66B72AB4F13A}" destId="{DAB72C98-351E-4BBA-81F6-B6E34576CFB7}" srcOrd="5" destOrd="0" presId="urn:microsoft.com/office/officeart/2005/8/layout/radial5"/>
    <dgm:cxn modelId="{44F146AA-B09C-4088-8D31-43058B850F73}" type="presParOf" srcId="{DAB72C98-351E-4BBA-81F6-B6E34576CFB7}" destId="{E30A787E-710C-4FDF-8BCE-9B4F31B36405}" srcOrd="0" destOrd="0" presId="urn:microsoft.com/office/officeart/2005/8/layout/radial5"/>
    <dgm:cxn modelId="{33BDDABF-21A5-4691-825E-EB4A41F1520B}" type="presParOf" srcId="{BB0AF8BE-B84E-4F72-91AC-66B72AB4F13A}" destId="{0570581C-5E25-4AEF-8498-A0D737991527}" srcOrd="6" destOrd="0" presId="urn:microsoft.com/office/officeart/2005/8/layout/radial5"/>
    <dgm:cxn modelId="{069DD5F8-EA66-420E-B3CA-195CD0691B8C}" type="presParOf" srcId="{BB0AF8BE-B84E-4F72-91AC-66B72AB4F13A}" destId="{8FDB0D54-9DB0-472E-BA82-E715D670ED46}" srcOrd="7" destOrd="0" presId="urn:microsoft.com/office/officeart/2005/8/layout/radial5"/>
    <dgm:cxn modelId="{0975B244-CE3A-426D-AC8D-0B0BCA61C4E1}" type="presParOf" srcId="{8FDB0D54-9DB0-472E-BA82-E715D670ED46}" destId="{022412E6-DCF8-4089-B325-48563B16D5E0}" srcOrd="0" destOrd="0" presId="urn:microsoft.com/office/officeart/2005/8/layout/radial5"/>
    <dgm:cxn modelId="{9E4981B1-0B2E-4DC3-BB1D-1C9F371B1671}" type="presParOf" srcId="{BB0AF8BE-B84E-4F72-91AC-66B72AB4F13A}" destId="{D1838753-21D4-4F9E-BB5E-6E64229BD139}" srcOrd="8" destOrd="0" presId="urn:microsoft.com/office/officeart/2005/8/layout/radial5"/>
    <dgm:cxn modelId="{710AAA65-43AB-4340-A178-6CE1CB81A8DF}" type="presParOf" srcId="{BB0AF8BE-B84E-4F72-91AC-66B72AB4F13A}" destId="{782BF14E-62FB-4C83-BF30-905BC6E2F62E}" srcOrd="9" destOrd="0" presId="urn:microsoft.com/office/officeart/2005/8/layout/radial5"/>
    <dgm:cxn modelId="{C8282150-9A1A-4A2A-AA06-85DE99951780}" type="presParOf" srcId="{782BF14E-62FB-4C83-BF30-905BC6E2F62E}" destId="{B13CFEFC-D428-43B7-8249-7C95F54E2AEC}" srcOrd="0" destOrd="0" presId="urn:microsoft.com/office/officeart/2005/8/layout/radial5"/>
    <dgm:cxn modelId="{CDBDCCF9-2536-44C2-8DDF-120B1526ABD0}" type="presParOf" srcId="{BB0AF8BE-B84E-4F72-91AC-66B72AB4F13A}" destId="{92ABE6EC-C716-4C87-8A75-BE96D5225E81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D3FC7D-2E47-45D5-9B64-8EBF20090667}">
      <dsp:nvSpPr>
        <dsp:cNvPr id="0" name=""/>
        <dsp:cNvSpPr/>
      </dsp:nvSpPr>
      <dsp:spPr>
        <a:xfrm>
          <a:off x="5392038" y="1800217"/>
          <a:ext cx="4608479" cy="194078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 dirty="0">
            <a:latin typeface="+mn-lt"/>
          </a:endParaRPr>
        </a:p>
      </dsp:txBody>
      <dsp:txXfrm>
        <a:off x="6066934" y="2084438"/>
        <a:ext cx="3258687" cy="1372339"/>
      </dsp:txXfrm>
    </dsp:sp>
    <dsp:sp modelId="{19340B84-571D-4C5E-912A-63F02EE02F67}">
      <dsp:nvSpPr>
        <dsp:cNvPr id="0" name=""/>
        <dsp:cNvSpPr/>
      </dsp:nvSpPr>
      <dsp:spPr>
        <a:xfrm rot="16463388">
          <a:off x="7682479" y="1385116"/>
          <a:ext cx="205262" cy="4566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>
        <a:off x="7710912" y="1507145"/>
        <a:ext cx="143683" cy="273988"/>
      </dsp:txXfrm>
    </dsp:sp>
    <dsp:sp modelId="{A10E67F3-2312-45B6-A208-931E5A66ED03}">
      <dsp:nvSpPr>
        <dsp:cNvPr id="0" name=""/>
        <dsp:cNvSpPr/>
      </dsp:nvSpPr>
      <dsp:spPr>
        <a:xfrm>
          <a:off x="6544169" y="72011"/>
          <a:ext cx="2615438" cy="134308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РЕЧЕВОЕ РАЗВИТИЕ</a:t>
          </a:r>
        </a:p>
      </dsp:txBody>
      <dsp:txXfrm>
        <a:off x="6927191" y="268701"/>
        <a:ext cx="1849394" cy="949702"/>
      </dsp:txXfrm>
    </dsp:sp>
    <dsp:sp modelId="{B63F3A10-BB49-49A9-B603-7A2558B7EA2E}">
      <dsp:nvSpPr>
        <dsp:cNvPr id="0" name=""/>
        <dsp:cNvSpPr/>
      </dsp:nvSpPr>
      <dsp:spPr>
        <a:xfrm rot="19958324">
          <a:off x="9254158" y="1650494"/>
          <a:ext cx="330813" cy="4566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>
        <a:off x="9259709" y="1764630"/>
        <a:ext cx="231569" cy="273988"/>
      </dsp:txXfrm>
    </dsp:sp>
    <dsp:sp modelId="{72F943F6-E67F-4B09-A053-60B85CD835C7}">
      <dsp:nvSpPr>
        <dsp:cNvPr id="0" name=""/>
        <dsp:cNvSpPr/>
      </dsp:nvSpPr>
      <dsp:spPr>
        <a:xfrm>
          <a:off x="9238172" y="562719"/>
          <a:ext cx="2853862" cy="1343082"/>
        </a:xfrm>
        <a:prstGeom prst="ellipse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+mn-lt"/>
            </a:rPr>
            <a:t>ХУДОЖЕСТВЕННО ЭСТЕТИЧЕСКОЕ РАЗВИТИЕ</a:t>
          </a:r>
        </a:p>
      </dsp:txBody>
      <dsp:txXfrm>
        <a:off x="9656110" y="759409"/>
        <a:ext cx="2017986" cy="949702"/>
      </dsp:txXfrm>
    </dsp:sp>
    <dsp:sp modelId="{DAB72C98-351E-4BBA-81F6-B6E34576CFB7}">
      <dsp:nvSpPr>
        <dsp:cNvPr id="0" name=""/>
        <dsp:cNvSpPr/>
      </dsp:nvSpPr>
      <dsp:spPr>
        <a:xfrm rot="1443292">
          <a:off x="9346209" y="3324440"/>
          <a:ext cx="204604" cy="4566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>
        <a:off x="9348874" y="3403260"/>
        <a:ext cx="143223" cy="273988"/>
      </dsp:txXfrm>
    </dsp:sp>
    <dsp:sp modelId="{0570581C-5E25-4AEF-8498-A0D737991527}">
      <dsp:nvSpPr>
        <dsp:cNvPr id="0" name=""/>
        <dsp:cNvSpPr/>
      </dsp:nvSpPr>
      <dsp:spPr>
        <a:xfrm>
          <a:off x="9289026" y="3409445"/>
          <a:ext cx="2685682" cy="1343082"/>
        </a:xfrm>
        <a:prstGeom prst="ellips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СОЦИАЛЬНО КОММУНИКАТИВНОЕ РАЗВИТИЕ</a:t>
          </a:r>
        </a:p>
      </dsp:txBody>
      <dsp:txXfrm>
        <a:off x="9682335" y="3606135"/>
        <a:ext cx="1899064" cy="949702"/>
      </dsp:txXfrm>
    </dsp:sp>
    <dsp:sp modelId="{8FDB0D54-9DB0-472E-BA82-E715D670ED46}">
      <dsp:nvSpPr>
        <dsp:cNvPr id="0" name=""/>
        <dsp:cNvSpPr/>
      </dsp:nvSpPr>
      <dsp:spPr>
        <a:xfrm rot="9426338">
          <a:off x="5630222" y="3345765"/>
          <a:ext cx="326856" cy="4566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 rot="10800000">
        <a:off x="5724417" y="3418021"/>
        <a:ext cx="228799" cy="273988"/>
      </dsp:txXfrm>
    </dsp:sp>
    <dsp:sp modelId="{D1838753-21D4-4F9E-BB5E-6E64229BD139}">
      <dsp:nvSpPr>
        <dsp:cNvPr id="0" name=""/>
        <dsp:cNvSpPr/>
      </dsp:nvSpPr>
      <dsp:spPr>
        <a:xfrm>
          <a:off x="3487768" y="3409445"/>
          <a:ext cx="2211117" cy="1343082"/>
        </a:xfrm>
        <a:prstGeom prst="ellipse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ФИЗИЧЕСКОЕ РАЗВИТИЕ</a:t>
          </a:r>
        </a:p>
      </dsp:txBody>
      <dsp:txXfrm>
        <a:off x="3811579" y="3606135"/>
        <a:ext cx="1563495" cy="949702"/>
      </dsp:txXfrm>
    </dsp:sp>
    <dsp:sp modelId="{782BF14E-62FB-4C83-BF30-905BC6E2F62E}">
      <dsp:nvSpPr>
        <dsp:cNvPr id="0" name=""/>
        <dsp:cNvSpPr/>
      </dsp:nvSpPr>
      <dsp:spPr>
        <a:xfrm rot="12431394">
          <a:off x="5855126" y="1670812"/>
          <a:ext cx="289429" cy="4566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 rot="10800000">
        <a:off x="5937158" y="1781980"/>
        <a:ext cx="202600" cy="273988"/>
      </dsp:txXfrm>
    </dsp:sp>
    <dsp:sp modelId="{92ABE6EC-C716-4C87-8A75-BE96D5225E81}">
      <dsp:nvSpPr>
        <dsp:cNvPr id="0" name=""/>
        <dsp:cNvSpPr/>
      </dsp:nvSpPr>
      <dsp:spPr>
        <a:xfrm>
          <a:off x="3278625" y="594470"/>
          <a:ext cx="2977507" cy="1343082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ПОЗНАВАТЕЛЬНОЕ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РАЗВИТИЕ</a:t>
          </a:r>
        </a:p>
      </dsp:txBody>
      <dsp:txXfrm>
        <a:off x="3714671" y="791160"/>
        <a:ext cx="2105415" cy="949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C27C38-F3E6-4390-A021-70745AFE9E86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FBD6B-3702-4D93-BDB2-8FCBBF65EC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555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9A1FF-0A86-45B6-9BE2-41999267DD5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932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9A1FF-0A86-45B6-9BE2-41999267DD53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900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9A1FF-0A86-45B6-9BE2-41999267DD53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970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9A1FF-0A86-45B6-9BE2-41999267DD53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244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9A1FF-0A86-45B6-9BE2-41999267DD53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706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9A1FF-0A86-45B6-9BE2-41999267DD53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499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9A1FF-0A86-45B6-9BE2-41999267DD53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060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9A1FF-0A86-45B6-9BE2-41999267DD53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7106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9A1FF-0A86-45B6-9BE2-41999267DD53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6754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9A1FF-0A86-45B6-9BE2-41999267DD53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5802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9A1FF-0A86-45B6-9BE2-41999267DD53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740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9A1FF-0A86-45B6-9BE2-41999267DD5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667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9A1FF-0A86-45B6-9BE2-41999267DD5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451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9A1FF-0A86-45B6-9BE2-41999267DD5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277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9A1FF-0A86-45B6-9BE2-41999267DD5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277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9A1FF-0A86-45B6-9BE2-41999267DD53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19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9A1FF-0A86-45B6-9BE2-41999267DD53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055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9A1FF-0A86-45B6-9BE2-41999267DD53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28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9A1FF-0A86-45B6-9BE2-41999267DD53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32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A33DEE-832F-3730-D48E-A52C52882E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6D74DC-DEDC-2521-17AF-836FDFB22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99AA48-E2D1-251B-5484-FAF198500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81EF-7FD3-450C-A590-521EBBFB9C65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01F99D-8E53-6841-8956-B32EE47FC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9025C8-1D58-A0EB-7ED5-F1ED5DD4A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AEE68-CB43-44A9-AFE3-F8D9CC8B4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312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CACF03-597B-CEB1-7BF4-98DE088D2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77FCCA-EE54-2138-667D-ADDBFD25D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EE5192-1E4B-7F34-A5E3-93898B00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81EF-7FD3-450C-A590-521EBBFB9C65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19F4FE-B538-0DE8-A566-86461B8ED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A6E3AC-5D39-A042-15A2-8D5A821FC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AEE68-CB43-44A9-AFE3-F8D9CC8B4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677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30F5BEC-DC27-818C-8C80-085D4151CE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4FDBEF-BA8A-51CF-9C58-10DE9E4D46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C40213-BC8D-68C5-EDDE-F4A1BD345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81EF-7FD3-450C-A590-521EBBFB9C65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BE1554-5FEA-8A16-9B9F-6F3BE3E4E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1981AC-A051-FBE3-83C4-7590C0499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AEE68-CB43-44A9-AFE3-F8D9CC8B4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184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BAA073-7142-6FFC-6B05-D90BC5B9A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6B9824-7A86-14C6-720F-A50077245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EF18EB-2969-FB9B-3DBF-A2957CB6D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81EF-7FD3-450C-A590-521EBBFB9C65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7AEC02-11C1-F79F-E8E1-F2105D94A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4DBF85-FE56-51D8-8416-B62356B2C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AEE68-CB43-44A9-AFE3-F8D9CC8B4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499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D25C8-1390-9AC6-8246-E201C2ADA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8EE71D-C089-3703-D09E-537E67781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F514CC-EAC2-F9D6-650E-53087C4D6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81EF-7FD3-450C-A590-521EBBFB9C65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347351-9174-DD00-C5B1-58455DF05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5B6CAC-96B8-ED27-85EB-A02ECC47D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AEE68-CB43-44A9-AFE3-F8D9CC8B4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09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24655B-3C20-825F-A7B5-8EBAE319A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FB260A-8C53-AFC3-F338-15BD31BBD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6FFF40-56B9-CD8D-AC9F-AC964B451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296E4A-6B73-1594-07A1-AEB7BF56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81EF-7FD3-450C-A590-521EBBFB9C65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7DE6D0-70E2-F8F7-543B-1BDD6AFEB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DA09B4-F4E6-F314-9713-8D968952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AEE68-CB43-44A9-AFE3-F8D9CC8B4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729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651C8-64FE-ECB3-3DE6-61DC357D2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083328-B84D-C156-BC3C-26CDE844F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D082A3-303A-706F-2668-52E53A72F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322BDAF-4390-D260-1353-0BA9D38D3D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2C4C106-5CF7-EB2B-30EC-DA9DB62BB0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DC9EA02-96F2-56E1-A2F6-EEB48F73D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81EF-7FD3-450C-A590-521EBBFB9C65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DE60921-8091-4242-A460-5C24EBFB1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FBC3EF0-FDEE-CEF9-C965-06A0476A6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AEE68-CB43-44A9-AFE3-F8D9CC8B4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686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F035C-49F9-48C3-5064-1EA1EF9F9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A5EB3F-E760-8A88-9FED-5BDAEBCF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81EF-7FD3-450C-A590-521EBBFB9C65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B390547-2824-559B-ED8B-2D3A032B0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D04DBF-DD99-A5A2-02C4-1A79C4A34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AEE68-CB43-44A9-AFE3-F8D9CC8B4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041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62AB58D-BDE7-DABF-B681-E17D54774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81EF-7FD3-450C-A590-521EBBFB9C65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FCA5601-0F9D-7814-10A6-F6BEC8C4D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567BDA-2B78-B7FD-880B-57900F987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AEE68-CB43-44A9-AFE3-F8D9CC8B4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69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08F5A1-6D24-D4D2-673F-0DC3B04B0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90260B-1166-6C00-CCE2-4364DDE86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23D174-EC2B-DABE-39FC-7B6D224FDF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A78BF6-E3F3-8E14-D8CF-54A7BBD2D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81EF-7FD3-450C-A590-521EBBFB9C65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518A49-8F8D-853E-12E5-2CB062F3E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004944-7295-F7FD-FD9B-5936DFDF4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AEE68-CB43-44A9-AFE3-F8D9CC8B4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951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4CDAC-23FC-239F-82F2-F73250884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31FD57D-128D-1C3E-78E0-21C8DBA6A5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2425A6-7ABC-F36F-DAFB-F2ED71D3A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08D733-D196-74CE-2228-BE1F0229B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81EF-7FD3-450C-A590-521EBBFB9C65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343C5-05EF-5ABE-D66B-CA2CB2A87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72FD6E-FD3D-454E-3D00-FBE40784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AEE68-CB43-44A9-AFE3-F8D9CC8B4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684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53B97-0FF2-A7FE-A8EF-DBC7891C5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F09457-B8F8-3BA6-C050-E70D51460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5EECC9-B97C-7DD5-3FA1-27E6E425E1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081EF-7FD3-450C-A590-521EBBFB9C65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32FBAD-A7CC-ED8C-0F8A-C9E8590DED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59F197-A7B5-2121-A13A-408356B827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AEE68-CB43-44A9-AFE3-F8D9CC8B4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20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hdphoto" Target="../media/hdphoto1.wdp"/><Relationship Id="rId7" Type="http://schemas.openxmlformats.org/officeDocument/2006/relationships/image" Target="../media/image4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23.png"/><Relationship Id="rId4" Type="http://schemas.openxmlformats.org/officeDocument/2006/relationships/image" Target="../media/image38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hdphoto" Target="../media/hdphoto1.wdp"/><Relationship Id="rId7" Type="http://schemas.openxmlformats.org/officeDocument/2006/relationships/image" Target="../media/image4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23.png"/><Relationship Id="rId4" Type="http://schemas.openxmlformats.org/officeDocument/2006/relationships/image" Target="../media/image38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10" Type="http://schemas.openxmlformats.org/officeDocument/2006/relationships/image" Target="../media/image11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microsoft.com/office/2007/relationships/hdphoto" Target="../media/hdphoto1.wdp"/><Relationship Id="rId7" Type="http://schemas.openxmlformats.org/officeDocument/2006/relationships/image" Target="../media/image5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10" Type="http://schemas.openxmlformats.org/officeDocument/2006/relationships/image" Target="../media/image11.pn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microsoft.com/office/2007/relationships/hdphoto" Target="../media/hdphoto1.wdp"/><Relationship Id="rId7" Type="http://schemas.openxmlformats.org/officeDocument/2006/relationships/image" Target="../media/image6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10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66.jpeg"/><Relationship Id="rId4" Type="http://schemas.microsoft.com/office/2007/relationships/hdphoto" Target="../media/hdphoto1.wdp"/><Relationship Id="rId9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microsoft.com/office/2007/relationships/hdphoto" Target="../media/hdphoto1.wdp"/><Relationship Id="rId7" Type="http://schemas.openxmlformats.org/officeDocument/2006/relationships/image" Target="../media/image6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11.png"/><Relationship Id="rId9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7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10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66.jpeg"/><Relationship Id="rId4" Type="http://schemas.microsoft.com/office/2007/relationships/hdphoto" Target="../media/hdphoto1.wdp"/><Relationship Id="rId9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10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chart" Target="../charts/chart1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9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.pn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microsoft.com/office/2007/relationships/hdphoto" Target="../media/hdphoto1.wdp"/><Relationship Id="rId7" Type="http://schemas.openxmlformats.org/officeDocument/2006/relationships/image" Target="../media/image1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112.png"/><Relationship Id="rId9" Type="http://schemas.openxmlformats.org/officeDocument/2006/relationships/image" Target="../media/image120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microsoft.com/office/2007/relationships/hdphoto" Target="../media/hdphoto1.wdp"/><Relationship Id="rId7" Type="http://schemas.openxmlformats.org/officeDocument/2006/relationships/image" Target="../media/image1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12.png"/><Relationship Id="rId9" Type="http://schemas.openxmlformats.org/officeDocument/2006/relationships/image" Target="../media/image12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0.png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microsoft.com/office/2007/relationships/hdphoto" Target="../media/hdphoto1.wdp"/><Relationship Id="rId7" Type="http://schemas.openxmlformats.org/officeDocument/2006/relationships/image" Target="../media/image12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30.jpeg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1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g"/><Relationship Id="rId5" Type="http://schemas.openxmlformats.org/officeDocument/2006/relationships/image" Target="../media/image135.jpg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1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0.png"/><Relationship Id="rId7" Type="http://schemas.openxmlformats.org/officeDocument/2006/relationships/image" Target="../media/image1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jpeg"/><Relationship Id="rId5" Type="http://schemas.openxmlformats.org/officeDocument/2006/relationships/image" Target="../media/image6.png"/><Relationship Id="rId10" Type="http://schemas.openxmlformats.org/officeDocument/2006/relationships/image" Target="../media/image16.jpeg"/><Relationship Id="rId4" Type="http://schemas.microsoft.com/office/2007/relationships/hdphoto" Target="../media/hdphoto1.wdp"/><Relationship Id="rId9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54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microsoft.com/office/2007/relationships/hdphoto" Target="../media/hdphoto1.wdp"/><Relationship Id="rId7" Type="http://schemas.openxmlformats.org/officeDocument/2006/relationships/image" Target="../media/image15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jpeg"/><Relationship Id="rId11" Type="http://schemas.openxmlformats.org/officeDocument/2006/relationships/image" Target="../media/image11.png"/><Relationship Id="rId5" Type="http://schemas.openxmlformats.org/officeDocument/2006/relationships/image" Target="../media/image156.jpeg"/><Relationship Id="rId10" Type="http://schemas.openxmlformats.org/officeDocument/2006/relationships/image" Target="../media/image161.jpeg"/><Relationship Id="rId4" Type="http://schemas.openxmlformats.org/officeDocument/2006/relationships/image" Target="../media/image155.jpeg"/><Relationship Id="rId9" Type="http://schemas.openxmlformats.org/officeDocument/2006/relationships/image" Target="../media/image160.jpe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13" Type="http://schemas.openxmlformats.org/officeDocument/2006/relationships/image" Target="../media/image174.jpeg"/><Relationship Id="rId3" Type="http://schemas.microsoft.com/office/2007/relationships/hdphoto" Target="../media/hdphoto1.wdp"/><Relationship Id="rId7" Type="http://schemas.openxmlformats.org/officeDocument/2006/relationships/image" Target="../media/image168.jpeg"/><Relationship Id="rId12" Type="http://schemas.openxmlformats.org/officeDocument/2006/relationships/image" Target="../media/image17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jpeg"/><Relationship Id="rId11" Type="http://schemas.openxmlformats.org/officeDocument/2006/relationships/image" Target="../media/image172.jpeg"/><Relationship Id="rId5" Type="http://schemas.openxmlformats.org/officeDocument/2006/relationships/image" Target="../media/image166.jpeg"/><Relationship Id="rId15" Type="http://schemas.openxmlformats.org/officeDocument/2006/relationships/image" Target="../media/image11.png"/><Relationship Id="rId10" Type="http://schemas.openxmlformats.org/officeDocument/2006/relationships/image" Target="../media/image171.jpeg"/><Relationship Id="rId4" Type="http://schemas.openxmlformats.org/officeDocument/2006/relationships/image" Target="../media/image165.jpeg"/><Relationship Id="rId9" Type="http://schemas.openxmlformats.org/officeDocument/2006/relationships/image" Target="../media/image170.jpeg"/><Relationship Id="rId14" Type="http://schemas.openxmlformats.org/officeDocument/2006/relationships/image" Target="../media/image175.jpe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7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10" Type="http://schemas.openxmlformats.org/officeDocument/2006/relationships/image" Target="../media/image11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hdphoto" Target="../media/hdphoto1.wdp"/><Relationship Id="rId7" Type="http://schemas.openxmlformats.org/officeDocument/2006/relationships/image" Target="../media/image3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11.png"/><Relationship Id="rId4" Type="http://schemas.openxmlformats.org/officeDocument/2006/relationships/image" Target="../media/image28.jpe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hdphoto" Target="../media/hdphoto1.wdp"/><Relationship Id="rId7" Type="http://schemas.openxmlformats.org/officeDocument/2006/relationships/image" Target="../media/image3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11.pn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80FCFAA-3A1E-AF2A-E2A6-307E1B0C4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 rot="-60000">
            <a:off x="1091594" y="4967951"/>
            <a:ext cx="9252520" cy="80021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2300" b="1" i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Воспитатель:</a:t>
            </a:r>
            <a:r>
              <a:rPr lang="ru-RU" sz="2300" b="1" i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300" b="1" i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/>
              </a:rPr>
              <a:t>Полянская Светлана Александровна</a:t>
            </a:r>
          </a:p>
          <a:p>
            <a:r>
              <a:rPr lang="ru-RU" sz="2300" b="1" i="1" dirty="0" err="1">
                <a:latin typeface="Monotype Corsiva" panose="03010101010201010101" pitchFamily="66" charset="0"/>
                <a:cs typeface="Times New Roman"/>
              </a:rPr>
              <a:t>Мл.воспитатель</a:t>
            </a:r>
            <a:r>
              <a:rPr lang="ru-RU" sz="2300" b="1" i="1" dirty="0">
                <a:latin typeface="Monotype Corsiva" panose="03010101010201010101" pitchFamily="66" charset="0"/>
                <a:cs typeface="Times New Roman"/>
              </a:rPr>
              <a:t>: </a:t>
            </a:r>
            <a:r>
              <a:rPr lang="ru-RU" sz="2300" b="1" i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/>
              </a:rPr>
              <a:t>Тарасова Мария Сергеевна</a:t>
            </a:r>
          </a:p>
        </p:txBody>
      </p:sp>
      <p:pic>
        <p:nvPicPr>
          <p:cNvPr id="12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227" r="-117"/>
          <a:stretch/>
        </p:blipFill>
        <p:spPr bwMode="auto">
          <a:xfrm>
            <a:off x="-254782" y="-459509"/>
            <a:ext cx="9234071" cy="209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87884" y="560217"/>
            <a:ext cx="3798564" cy="76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b="1" dirty="0">
                <a:ln w="10541" cmpd="sng">
                  <a:noFill/>
                  <a:prstDash val="solid"/>
                </a:ln>
                <a:latin typeface="Monotype Corsiva" panose="03010101010201010101" pitchFamily="66" charset="0"/>
                <a:cs typeface="Times New Roman" panose="02020603050405020304" pitchFamily="18" charset="0"/>
              </a:rPr>
              <a:t>муниципальное бюджетное дошкольное </a:t>
            </a:r>
          </a:p>
          <a:p>
            <a:pPr algn="ctr">
              <a:lnSpc>
                <a:spcPts val="1700"/>
              </a:lnSpc>
            </a:pPr>
            <a:r>
              <a:rPr lang="ru-RU" b="1" dirty="0">
                <a:ln w="10541" cmpd="sng">
                  <a:noFill/>
                  <a:prstDash val="solid"/>
                </a:ln>
                <a:latin typeface="Monotype Corsiva" panose="03010101010201010101" pitchFamily="66" charset="0"/>
                <a:cs typeface="Times New Roman" panose="02020603050405020304" pitchFamily="18" charset="0"/>
              </a:rPr>
              <a:t>образовательное учреждение детский сад </a:t>
            </a:r>
          </a:p>
          <a:p>
            <a:pPr algn="ctr">
              <a:lnSpc>
                <a:spcPts val="1700"/>
              </a:lnSpc>
            </a:pPr>
            <a:r>
              <a:rPr lang="ru-RU" b="1" dirty="0">
                <a:ln w="10541" cmpd="sng">
                  <a:noFill/>
                  <a:prstDash val="solid"/>
                </a:ln>
                <a:latin typeface="Monotype Corsiva" panose="03010101010201010101" pitchFamily="66" charset="0"/>
                <a:cs typeface="Times New Roman" panose="02020603050405020304" pitchFamily="18" charset="0"/>
              </a:rPr>
              <a:t> «Чебурашка» г. Волгодонска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0812" y="1599388"/>
            <a:ext cx="8766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Творческий отчёт за 2022-2023 уч. год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056936-33E3-4636-914C-87B1274C6B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18690" y="5239809"/>
            <a:ext cx="1713934" cy="14238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FB945E-A9E8-7C58-F514-12CC075948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2345" y="2184163"/>
            <a:ext cx="5476568" cy="281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0FD79B-68DE-4C52-9389-77DB62A938F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3232" y="3292035"/>
            <a:ext cx="1547664" cy="154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99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CC051A-ECD1-A676-CA57-443171516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440929" y="874334"/>
            <a:ext cx="4577687" cy="39444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680" algn="ctr"/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Акция  ПДД «Внимание дети!»</a:t>
            </a:r>
          </a:p>
        </p:txBody>
      </p:sp>
      <p:pic>
        <p:nvPicPr>
          <p:cNvPr id="7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227"/>
          <a:stretch/>
        </p:blipFill>
        <p:spPr bwMode="auto">
          <a:xfrm>
            <a:off x="-126763" y="-302302"/>
            <a:ext cx="1347228" cy="154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674"/>
          <a:stretch/>
        </p:blipFill>
        <p:spPr bwMode="auto">
          <a:xfrm>
            <a:off x="8067382" y="-274459"/>
            <a:ext cx="1070639" cy="114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9A5CF6-03CE-CB89-AC3F-D5738B0BAE4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06" y="1406013"/>
            <a:ext cx="2112423" cy="45769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4E1486-D611-2497-B7DE-453F96712EA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7536" y="1388076"/>
            <a:ext cx="3923071" cy="26476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DDE83D4-8B56-46A9-8C8F-4B4284F4C6F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7213" y="4123038"/>
            <a:ext cx="5736566" cy="264764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5D0AA19-C101-7FD6-98AF-E237B3B73FB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652464" y="-90395"/>
            <a:ext cx="6547992" cy="7467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D219C9-48D8-8EF1-0DCC-8C76F401F926}"/>
              </a:ext>
            </a:extLst>
          </p:cNvPr>
          <p:cNvSpPr txBox="1"/>
          <p:nvPr/>
        </p:nvSpPr>
        <p:spPr>
          <a:xfrm>
            <a:off x="1936587" y="-39424"/>
            <a:ext cx="6017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Социально – коммуникативное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3660116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CC051A-ECD1-A676-CA57-443171516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111605" y="1174273"/>
            <a:ext cx="3039320" cy="666058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680" algn="ctr"/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Акция  ПДД «Внимание дети!»</a:t>
            </a:r>
          </a:p>
        </p:txBody>
      </p:sp>
      <p:pic>
        <p:nvPicPr>
          <p:cNvPr id="7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227"/>
          <a:stretch/>
        </p:blipFill>
        <p:spPr bwMode="auto">
          <a:xfrm>
            <a:off x="-126763" y="-302302"/>
            <a:ext cx="1347228" cy="154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674"/>
          <a:stretch/>
        </p:blipFill>
        <p:spPr bwMode="auto">
          <a:xfrm>
            <a:off x="8067382" y="-274459"/>
            <a:ext cx="1070639" cy="114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E8F9AC3-080B-6863-1E0F-A239051369E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04" y="1243730"/>
            <a:ext cx="2571750" cy="3429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7CE4725-DD25-7F67-2048-767EE01E86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2647" y="1174273"/>
            <a:ext cx="2329631" cy="401539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B00C7D-4A96-9D24-4A40-D236B565C4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8533" y="4182263"/>
            <a:ext cx="3961056" cy="23757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46CB8C9-083C-8192-ECB7-E16F3A7242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652464" y="-90395"/>
            <a:ext cx="6547992" cy="7467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CF32BA-53DC-5B72-1284-3B9D4739DE38}"/>
              </a:ext>
            </a:extLst>
          </p:cNvPr>
          <p:cNvSpPr txBox="1"/>
          <p:nvPr/>
        </p:nvSpPr>
        <p:spPr>
          <a:xfrm>
            <a:off x="1936587" y="-39424"/>
            <a:ext cx="6017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Социально – коммуникативное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3265328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ACFB4DEE-F350-178F-4635-03F491B3C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0245" y="87119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433205" y="1015275"/>
            <a:ext cx="4489262" cy="3817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Трудовая деятельность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0278" y="1486912"/>
            <a:ext cx="3926538" cy="3817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Уход за огородом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822524" y="1492866"/>
            <a:ext cx="3961353" cy="3817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Уход за растениями на участке </a:t>
            </a:r>
          </a:p>
        </p:txBody>
      </p:sp>
      <p:pic>
        <p:nvPicPr>
          <p:cNvPr id="10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227"/>
          <a:stretch/>
        </p:blipFill>
        <p:spPr bwMode="auto">
          <a:xfrm>
            <a:off x="640278" y="-248085"/>
            <a:ext cx="1131204" cy="129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674"/>
          <a:stretch/>
        </p:blipFill>
        <p:spPr bwMode="auto">
          <a:xfrm>
            <a:off x="7584191" y="-360602"/>
            <a:ext cx="1070639" cy="114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DABEBEA-B64E-E128-DBCC-C0AECA3DFE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000" y="1970274"/>
            <a:ext cx="3961354" cy="20879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4DFA120-EF16-02C3-C00B-B3B191891A5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998608"/>
            <a:ext cx="4462402" cy="20595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397FCE-4076-76C3-5482-A3CF36276B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2143" y="4148115"/>
            <a:ext cx="2092336" cy="24326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79649FE-AC33-D3C0-3D99-7C72CAB1AB8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2540" y="4414589"/>
            <a:ext cx="4653915" cy="21479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ECEFD3E-63D2-ED9A-93A5-53592A0CDF8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571518" y="87119"/>
            <a:ext cx="6547992" cy="7467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94F0DB-6316-8CF7-56FC-0A64D8C3450E}"/>
              </a:ext>
            </a:extLst>
          </p:cNvPr>
          <p:cNvSpPr txBox="1"/>
          <p:nvPr/>
        </p:nvSpPr>
        <p:spPr>
          <a:xfrm>
            <a:off x="1836659" y="116298"/>
            <a:ext cx="6017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Социально – коммуникативное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400973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0E7D238-979E-F424-CA12-205A4772A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5">
            <a:extLst>
              <a:ext uri="{FF2B5EF4-FFF2-40B4-BE49-F238E27FC236}">
                <a16:creationId xmlns:a16="http://schemas.microsoft.com/office/drawing/2014/main" id="{69B3043D-9AFA-E3A6-3736-226129BAE18C}"/>
              </a:ext>
            </a:extLst>
          </p:cNvPr>
          <p:cNvSpPr/>
          <p:nvPr/>
        </p:nvSpPr>
        <p:spPr>
          <a:xfrm>
            <a:off x="886182" y="1314063"/>
            <a:ext cx="7371635" cy="539938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680" algn="ctr"/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День защиты детей от ЧС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80AF9E-6D39-89B0-F2A6-CFBBC736AD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6632" y="3931871"/>
            <a:ext cx="3827821" cy="26471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2061DB-7B34-3334-984C-356126079F5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53" y="2132938"/>
            <a:ext cx="5616266" cy="25921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A6934D-5D82-94EA-6AF9-CC3063A0DB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571518" y="87119"/>
            <a:ext cx="6547992" cy="7467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963393-4221-DE5B-5E68-DFF9EF50B9ED}"/>
              </a:ext>
            </a:extLst>
          </p:cNvPr>
          <p:cNvSpPr txBox="1"/>
          <p:nvPr/>
        </p:nvSpPr>
        <p:spPr>
          <a:xfrm>
            <a:off x="1836659" y="116298"/>
            <a:ext cx="6017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Социально – коммуникативное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1191924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0E7D238-979E-F424-CA12-205A4772A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7">
            <a:extLst>
              <a:ext uri="{FF2B5EF4-FFF2-40B4-BE49-F238E27FC236}">
                <a16:creationId xmlns:a16="http://schemas.microsoft.com/office/drawing/2014/main" id="{6AFB3FA7-F26C-12B9-ADFE-5451FB584E12}"/>
              </a:ext>
            </a:extLst>
          </p:cNvPr>
          <p:cNvSpPr/>
          <p:nvPr/>
        </p:nvSpPr>
        <p:spPr>
          <a:xfrm>
            <a:off x="2231599" y="1091381"/>
            <a:ext cx="4392488" cy="390832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Акция «Дарите книги с любовью»</a:t>
            </a:r>
            <a:endParaRPr lang="ru-RU" sz="2000" b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7B61DE-9511-3D0C-22B6-3253AD15E9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20" y="1560871"/>
            <a:ext cx="2571750" cy="3429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ED0175-51F5-3F19-06B6-36AED1010F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5360" y="2636274"/>
            <a:ext cx="3021273" cy="40283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C36B0A-74F5-5002-E1D3-C49ECC45BE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4323" y="1560871"/>
            <a:ext cx="2693428" cy="35558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125F41-8B68-295D-6A55-5D129BBCB8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571518" y="87119"/>
            <a:ext cx="6547992" cy="7467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909BEF-895B-DA40-19DA-08E52E76252F}"/>
              </a:ext>
            </a:extLst>
          </p:cNvPr>
          <p:cNvSpPr txBox="1"/>
          <p:nvPr/>
        </p:nvSpPr>
        <p:spPr>
          <a:xfrm>
            <a:off x="1836659" y="116298"/>
            <a:ext cx="6017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Социально – коммуникативное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2751605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87534D26-F189-BCD9-46B3-51E6EAB01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2435302" y="931268"/>
            <a:ext cx="4054256" cy="35308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История Донского края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6A71AD-8400-B555-7364-24F3818EDAC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33" y="1484983"/>
            <a:ext cx="6037045" cy="27854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1D4E1C-7D02-EB13-2AB9-6CA9C3F0F70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367" y="4387438"/>
            <a:ext cx="4918177" cy="22699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C29E33-8BC5-EEE0-FB54-BDEB87FFB8B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558" y="1838064"/>
            <a:ext cx="1936576" cy="41959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60C92B-0A1C-E692-6EF2-C238A4AEB2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652464" y="-90395"/>
            <a:ext cx="6547992" cy="7467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43C069-3D98-9B62-A256-F3FB84C8F60D}"/>
              </a:ext>
            </a:extLst>
          </p:cNvPr>
          <p:cNvSpPr txBox="1"/>
          <p:nvPr/>
        </p:nvSpPr>
        <p:spPr>
          <a:xfrm>
            <a:off x="1936587" y="-39424"/>
            <a:ext cx="6017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Социально – коммуникативное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2298098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87534D26-F189-BCD9-46B3-51E6EAB01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2435302" y="931268"/>
            <a:ext cx="4054256" cy="35308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История Донского края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60C92B-0A1C-E692-6EF2-C238A4AEB2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652464" y="-90395"/>
            <a:ext cx="6547992" cy="7467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43C069-3D98-9B62-A256-F3FB84C8F60D}"/>
              </a:ext>
            </a:extLst>
          </p:cNvPr>
          <p:cNvSpPr txBox="1"/>
          <p:nvPr/>
        </p:nvSpPr>
        <p:spPr>
          <a:xfrm>
            <a:off x="1936587" y="-39424"/>
            <a:ext cx="6017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Социально – коммуникативное развитие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AA5537-8D4E-FC88-90E5-1810119FE51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542" y="1391453"/>
            <a:ext cx="5141860" cy="23731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68B997-BCF9-C535-17D2-40388B30086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769" y="3952568"/>
            <a:ext cx="5358302" cy="247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61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>
            <a:extLst>
              <a:ext uri="{FF2B5EF4-FFF2-40B4-BE49-F238E27FC236}">
                <a16:creationId xmlns:a16="http://schemas.microsoft.com/office/drawing/2014/main" id="{2FF46658-ACE2-DB97-C831-A1ADC89C5F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9091" y="16281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227"/>
          <a:stretch/>
        </p:blipFill>
        <p:spPr bwMode="auto">
          <a:xfrm>
            <a:off x="-178693" y="-316299"/>
            <a:ext cx="1078217" cy="123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674"/>
          <a:stretch/>
        </p:blipFill>
        <p:spPr bwMode="auto">
          <a:xfrm>
            <a:off x="8146941" y="-307880"/>
            <a:ext cx="964373" cy="106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244617" y="858919"/>
            <a:ext cx="4210224" cy="411978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ru-RU" b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23597" y="841468"/>
            <a:ext cx="4137596" cy="48854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Изучаем геометрические фигуры используя  блоки </a:t>
            </a:r>
            <a:r>
              <a:rPr lang="ru-RU" b="1" dirty="0" err="1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Дьениша</a:t>
            </a: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30479" y="3509118"/>
            <a:ext cx="4032448" cy="47365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Используем счётные палочки для счёта и постройки геометрических фигур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824746" y="3513470"/>
            <a:ext cx="3926264" cy="469302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«Закрепление знаний о геометрических фигурах»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0890" y="523884"/>
            <a:ext cx="3476036" cy="270451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Математическое развитие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C14B54C-7ACC-489F-A11C-7564A35BCAAA}"/>
              </a:ext>
            </a:extLst>
          </p:cNvPr>
          <p:cNvSpPr/>
          <p:nvPr/>
        </p:nvSpPr>
        <p:spPr>
          <a:xfrm>
            <a:off x="45707" y="877416"/>
            <a:ext cx="4572000" cy="498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Изучаем счет, предметы по величине с помощью матрешек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02B3ACE-E37E-C5BD-CEB3-CED8A389D85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2773" y="4178997"/>
            <a:ext cx="3310370" cy="248277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C2931B5-C3A0-EC31-8BD3-446BF52C7D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019" y="4065057"/>
            <a:ext cx="2427063" cy="27593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A96009-F72D-319B-0D28-D95BD469970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07" y="1269744"/>
            <a:ext cx="3962400" cy="20732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11FC42C-AD8D-7EAF-11BF-602990C73A6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004" y="1353621"/>
            <a:ext cx="4275252" cy="20732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9CBDCCF-C11B-A3EC-4633-A9FE8B76784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681316" y="-91221"/>
            <a:ext cx="6547992" cy="74675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712AF61-3B76-8816-EC22-07E106CA02D1}"/>
              </a:ext>
            </a:extLst>
          </p:cNvPr>
          <p:cNvSpPr txBox="1"/>
          <p:nvPr/>
        </p:nvSpPr>
        <p:spPr>
          <a:xfrm>
            <a:off x="2088251" y="-125432"/>
            <a:ext cx="49062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Познавательное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2386420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>
            <a:extLst>
              <a:ext uri="{FF2B5EF4-FFF2-40B4-BE49-F238E27FC236}">
                <a16:creationId xmlns:a16="http://schemas.microsoft.com/office/drawing/2014/main" id="{2FF46658-ACE2-DB97-C831-A1ADC89C5F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88086" y="17371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A98E1D9-A14A-6992-540F-AF846436F3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681316" y="-91221"/>
            <a:ext cx="6547992" cy="746754"/>
          </a:xfrm>
          <a:prstGeom prst="rect">
            <a:avLst/>
          </a:prstGeom>
        </p:spPr>
      </p:pic>
      <p:pic>
        <p:nvPicPr>
          <p:cNvPr id="4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227"/>
          <a:stretch/>
        </p:blipFill>
        <p:spPr bwMode="auto">
          <a:xfrm>
            <a:off x="-178693" y="-316299"/>
            <a:ext cx="1078217" cy="123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674"/>
          <a:stretch/>
        </p:blipFill>
        <p:spPr bwMode="auto">
          <a:xfrm>
            <a:off x="8146941" y="-307880"/>
            <a:ext cx="964373" cy="106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2869986" y="895137"/>
            <a:ext cx="3476036" cy="27045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Опыты и эксперименты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750FDF-3FC8-0496-8B98-52CAC0612C4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5496"/>
            <a:ext cx="5260258" cy="24278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F029DA-8DAE-C17E-A353-C8BD1031ED7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666" y="3991996"/>
            <a:ext cx="5175093" cy="24728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58AAAD-CF64-118B-D69C-E887BF09452F}"/>
              </a:ext>
            </a:extLst>
          </p:cNvPr>
          <p:cNvSpPr txBox="1"/>
          <p:nvPr/>
        </p:nvSpPr>
        <p:spPr>
          <a:xfrm>
            <a:off x="2088251" y="-125432"/>
            <a:ext cx="49062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Познавательное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74363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361432DD-4020-5BA1-0751-E7D0926EC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227"/>
          <a:stretch/>
        </p:blipFill>
        <p:spPr bwMode="auto">
          <a:xfrm>
            <a:off x="-151562" y="-342153"/>
            <a:ext cx="1327319" cy="152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674"/>
          <a:stretch/>
        </p:blipFill>
        <p:spPr bwMode="auto">
          <a:xfrm>
            <a:off x="8285913" y="-367717"/>
            <a:ext cx="925101" cy="132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616849" y="4045008"/>
            <a:ext cx="3744415" cy="3817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«Матрешки - семья»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74515" y="1318870"/>
            <a:ext cx="3714183" cy="39417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«Безопасность дома»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873296" y="1330993"/>
            <a:ext cx="3750965" cy="39417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«Наши животные»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82737" y="4030875"/>
            <a:ext cx="3841524" cy="36087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Беседа «Хочу быть как бабушка»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910905" y="844416"/>
            <a:ext cx="5322189" cy="39417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    </a:t>
            </a: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Социальный мир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638CDA-4CFA-C57C-8B74-3B49510B1F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845" y="4587277"/>
            <a:ext cx="3841524" cy="21101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6B177D-4A42-2C2B-2A15-45637F540C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475" y="1753182"/>
            <a:ext cx="3154264" cy="221154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4162446-BF6E-C548-C1DD-0977F13B0A7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826" y="1819822"/>
            <a:ext cx="4577821" cy="2112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4E94EE-675E-BCC2-23D7-693C4A7DBB9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5"/>
          <a:stretch/>
        </p:blipFill>
        <p:spPr>
          <a:xfrm>
            <a:off x="5043861" y="4533380"/>
            <a:ext cx="3319277" cy="216405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C8C9E5D-3D3C-C69F-809E-8B6BE58369C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681316" y="-91221"/>
            <a:ext cx="6547992" cy="7467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8F7D5DE-B5A6-0D04-C6ED-297A575B9AB6}"/>
              </a:ext>
            </a:extLst>
          </p:cNvPr>
          <p:cNvSpPr txBox="1"/>
          <p:nvPr/>
        </p:nvSpPr>
        <p:spPr>
          <a:xfrm>
            <a:off x="2088251" y="-125432"/>
            <a:ext cx="49062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Познавательное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1981861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492D3B-9FE9-7355-13C6-D2CF1DAF9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227"/>
          <a:stretch/>
        </p:blipFill>
        <p:spPr bwMode="auto">
          <a:xfrm>
            <a:off x="3290679" y="-147432"/>
            <a:ext cx="1327319" cy="152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бъект 2"/>
          <p:cNvSpPr>
            <a:spLocks noGrp="1"/>
          </p:cNvSpPr>
          <p:nvPr>
            <p:ph idx="1"/>
          </p:nvPr>
        </p:nvSpPr>
        <p:spPr>
          <a:xfrm>
            <a:off x="914400" y="1375753"/>
            <a:ext cx="7037259" cy="59046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Уважаемые родители!</a:t>
            </a:r>
          </a:p>
          <a:p>
            <a:pPr marL="0" indent="0" algn="ctr">
              <a:lnSpc>
                <a:spcPts val="3500"/>
              </a:lnSpc>
              <a:buNone/>
            </a:pPr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Поздравляем вас с успешным окончанием учебного года! </a:t>
            </a:r>
          </a:p>
          <a:p>
            <a:pPr marL="0" indent="0" algn="ctr">
              <a:lnSpc>
                <a:spcPts val="3500"/>
              </a:lnSpc>
              <a:buNone/>
            </a:pPr>
            <a:r>
              <a:rPr lang="ru-RU" sz="3600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>Мы хотим вам рассказать о том, как мы жили в этом году, </a:t>
            </a:r>
          </a:p>
          <a:p>
            <a:pPr marL="0" indent="0" algn="ctr">
              <a:lnSpc>
                <a:spcPts val="3500"/>
              </a:lnSpc>
              <a:buNone/>
            </a:pPr>
            <a:r>
              <a:rPr lang="ru-RU" sz="3600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>что было в нашей жизни интересного, веселого и грустного,</a:t>
            </a:r>
          </a:p>
          <a:p>
            <a:pPr marL="0" indent="0" algn="ctr">
              <a:lnSpc>
                <a:spcPts val="3500"/>
              </a:lnSpc>
              <a:buNone/>
            </a:pPr>
            <a:r>
              <a:rPr lang="ru-RU" sz="3600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> чему мы научились!</a:t>
            </a:r>
          </a:p>
        </p:txBody>
      </p:sp>
      <p:pic>
        <p:nvPicPr>
          <p:cNvPr id="14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674"/>
          <a:stretch/>
        </p:blipFill>
        <p:spPr bwMode="auto">
          <a:xfrm>
            <a:off x="7469064" y="-254100"/>
            <a:ext cx="965191" cy="137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364F00-1DBD-4E62-B67E-1C3916F98B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76256" y="4895818"/>
            <a:ext cx="2016054" cy="16748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F1E0A5-FBC1-44C0-9A70-74DC4E0C09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8358" y="125495"/>
            <a:ext cx="1998498" cy="199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93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>
            <a:extLst>
              <a:ext uri="{FF2B5EF4-FFF2-40B4-BE49-F238E27FC236}">
                <a16:creationId xmlns:a16="http://schemas.microsoft.com/office/drawing/2014/main" id="{25479014-B1EE-6DC5-1A92-1A598F12A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217F9AC-0856-5A84-72AA-11685D1C84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681316" y="-91221"/>
            <a:ext cx="6547992" cy="746754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3185546" y="551323"/>
            <a:ext cx="3074953" cy="327194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Природный мир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86888" y="3726426"/>
            <a:ext cx="3944671" cy="32719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Экологическая «Фрукты-овощи»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7415" y="959635"/>
            <a:ext cx="3965414" cy="32719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«Сохраним природу»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23023" y="959634"/>
            <a:ext cx="4003550" cy="366987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Наблюдение «Сосульки»</a:t>
            </a:r>
          </a:p>
        </p:txBody>
      </p:sp>
      <p:sp>
        <p:nvSpPr>
          <p:cNvPr id="12" name="Скругленный прямоугольник 10">
            <a:extLst>
              <a:ext uri="{FF2B5EF4-FFF2-40B4-BE49-F238E27FC236}">
                <a16:creationId xmlns:a16="http://schemas.microsoft.com/office/drawing/2014/main" id="{57EDCDE1-D260-436A-AF54-428CB43245F5}"/>
              </a:ext>
            </a:extLst>
          </p:cNvPr>
          <p:cNvSpPr/>
          <p:nvPr/>
        </p:nvSpPr>
        <p:spPr>
          <a:xfrm>
            <a:off x="4790589" y="3726426"/>
            <a:ext cx="4003550" cy="26582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«Домашние животные»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0E2D5C3-6857-2D89-A830-FE9D4213B3E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729" y="4121145"/>
            <a:ext cx="3310368" cy="248277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FE61284-0F94-6C20-AE43-06534A6031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317" y="4119894"/>
            <a:ext cx="3310369" cy="248277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90A3CCC-F69F-12BC-C3AC-78B32E7DE82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585" y="1367946"/>
            <a:ext cx="3049074" cy="228680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2631840-A2D5-72ED-931F-5785DBDDEC1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0890" y="1398533"/>
            <a:ext cx="1416212" cy="226407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C312583-D774-CDCF-ABBE-5F6A7335FA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0937" y="1398534"/>
            <a:ext cx="1708926" cy="22640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A733C7-8F46-EE3F-84D2-20512138DA1F}"/>
              </a:ext>
            </a:extLst>
          </p:cNvPr>
          <p:cNvSpPr txBox="1"/>
          <p:nvPr/>
        </p:nvSpPr>
        <p:spPr>
          <a:xfrm>
            <a:off x="2088251" y="-125432"/>
            <a:ext cx="49062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Познавательное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500400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61C41839-8D10-7D41-952A-55AC91F67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53" y="16431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3141935" y="892102"/>
            <a:ext cx="3190936" cy="44269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Мы сажаем огород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0F92114-A014-B1F8-C414-6051CA408F4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545" y="1463323"/>
            <a:ext cx="3246557" cy="24349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0C76A5-ACFD-BE56-309A-DEE9B99CE8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5450" y="1441406"/>
            <a:ext cx="3557105" cy="24787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2330B4-0F62-9AB5-5EDB-4A3C53D5D8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344" y="4177217"/>
            <a:ext cx="3326758" cy="2362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FC51D4-B1B6-B6FE-9D36-133B4990117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6628" y="4177217"/>
            <a:ext cx="5118845" cy="23625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FB6F9D-2C7A-7E37-D470-9147F71341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681316" y="-91221"/>
            <a:ext cx="6547992" cy="7467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78BD6D-2A9E-C5DE-E383-292A624B18CD}"/>
              </a:ext>
            </a:extLst>
          </p:cNvPr>
          <p:cNvSpPr txBox="1"/>
          <p:nvPr/>
        </p:nvSpPr>
        <p:spPr>
          <a:xfrm>
            <a:off x="2088251" y="-125432"/>
            <a:ext cx="49062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Познавательное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3176151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361432DD-4020-5BA1-0751-E7D0926EC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227"/>
          <a:stretch/>
        </p:blipFill>
        <p:spPr bwMode="auto">
          <a:xfrm>
            <a:off x="-151562" y="-342153"/>
            <a:ext cx="1327319" cy="152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674"/>
          <a:stretch/>
        </p:blipFill>
        <p:spPr bwMode="auto">
          <a:xfrm>
            <a:off x="8285913" y="-367717"/>
            <a:ext cx="925101" cy="132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587508" y="3910942"/>
            <a:ext cx="3744415" cy="3817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«Матрешки - семья»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67493" y="1203670"/>
            <a:ext cx="3714183" cy="39417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«Безопасность дома»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850795" y="1236266"/>
            <a:ext cx="3750965" cy="39417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«Наши животные»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60236" y="3886631"/>
            <a:ext cx="3841524" cy="36087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Беседа «Хочу быть как бабушка»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638CDA-4CFA-C57C-8B74-3B49510B1F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561" y="4441858"/>
            <a:ext cx="3841524" cy="21101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6B177D-4A42-2C2B-2A15-45637F540C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91" y="1620478"/>
            <a:ext cx="3154264" cy="221154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4162446-BF6E-C548-C1DD-0977F13B0A7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582" y="1728181"/>
            <a:ext cx="4577821" cy="2112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4E94EE-675E-BCC2-23D7-693C4A7DBB9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5"/>
          <a:stretch/>
        </p:blipFill>
        <p:spPr>
          <a:xfrm>
            <a:off x="5147855" y="4380509"/>
            <a:ext cx="3319277" cy="216405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A6651DB-A073-E530-BE09-25684E10591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652464" y="-66211"/>
            <a:ext cx="6547992" cy="7467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74DE77-63CF-9BA2-D4EA-20F4EE18145B}"/>
              </a:ext>
            </a:extLst>
          </p:cNvPr>
          <p:cNvSpPr txBox="1"/>
          <p:nvPr/>
        </p:nvSpPr>
        <p:spPr>
          <a:xfrm>
            <a:off x="2320796" y="-83774"/>
            <a:ext cx="4022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  Познавательное  развитие</a:t>
            </a:r>
          </a:p>
        </p:txBody>
      </p:sp>
      <p:sp>
        <p:nvSpPr>
          <p:cNvPr id="18" name="Скругленный прямоугольник 11">
            <a:extLst>
              <a:ext uri="{FF2B5EF4-FFF2-40B4-BE49-F238E27FC236}">
                <a16:creationId xmlns:a16="http://schemas.microsoft.com/office/drawing/2014/main" id="{AEE40291-B12A-677B-FB5D-70EDD35E8DC7}"/>
              </a:ext>
            </a:extLst>
          </p:cNvPr>
          <p:cNvSpPr/>
          <p:nvPr/>
        </p:nvSpPr>
        <p:spPr>
          <a:xfrm>
            <a:off x="3118619" y="627757"/>
            <a:ext cx="3190936" cy="44269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Социальный мир </a:t>
            </a:r>
          </a:p>
        </p:txBody>
      </p:sp>
    </p:spTree>
    <p:extLst>
      <p:ext uri="{BB962C8B-B14F-4D97-AF65-F5344CB8AC3E}">
        <p14:creationId xmlns:p14="http://schemas.microsoft.com/office/powerpoint/2010/main" val="1366901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0E7D238-979E-F424-CA12-205A4772A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76" y="-68826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8">
            <a:extLst>
              <a:ext uri="{FF2B5EF4-FFF2-40B4-BE49-F238E27FC236}">
                <a16:creationId xmlns:a16="http://schemas.microsoft.com/office/drawing/2014/main" id="{2E8C1EC1-8873-22A8-6DF6-12C8E0BE6695}"/>
              </a:ext>
            </a:extLst>
          </p:cNvPr>
          <p:cNvSpPr/>
          <p:nvPr/>
        </p:nvSpPr>
        <p:spPr>
          <a:xfrm>
            <a:off x="1295636" y="1029606"/>
            <a:ext cx="6552728" cy="494977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680" algn="ctr"/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Акция «Посади дерево» День древонасаждения»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D96779-ED1D-56E4-A688-03BF4E278F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620" y="2118973"/>
            <a:ext cx="4572000" cy="3429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7E6BC7-30D1-6D02-AC2B-F0C098F070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1635" y="2118973"/>
            <a:ext cx="2635673" cy="43801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15A212-E715-6709-1431-43D60E744D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681316" y="-91221"/>
            <a:ext cx="6547992" cy="7467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2904BA-FD79-02A4-AF9D-BD2363DA69F5}"/>
              </a:ext>
            </a:extLst>
          </p:cNvPr>
          <p:cNvSpPr txBox="1"/>
          <p:nvPr/>
        </p:nvSpPr>
        <p:spPr>
          <a:xfrm>
            <a:off x="2320796" y="-83774"/>
            <a:ext cx="4022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  Познавательное 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2320636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0E7D238-979E-F424-CA12-205A4772A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9">
            <a:extLst>
              <a:ext uri="{FF2B5EF4-FFF2-40B4-BE49-F238E27FC236}">
                <a16:creationId xmlns:a16="http://schemas.microsoft.com/office/drawing/2014/main" id="{B294B226-F638-9EE7-1A3B-08F77526603F}"/>
              </a:ext>
            </a:extLst>
          </p:cNvPr>
          <p:cNvSpPr/>
          <p:nvPr/>
        </p:nvSpPr>
        <p:spPr>
          <a:xfrm>
            <a:off x="2991732" y="1032387"/>
            <a:ext cx="3456384" cy="33127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«День защиты Земли»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54F04D-9D31-8B3A-042E-5804475163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583" y="3703544"/>
            <a:ext cx="6174661" cy="28498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812D04-5648-A943-7AD1-8A08AB7093C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455361"/>
            <a:ext cx="4473677" cy="20647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716E8A-13C0-475D-D1EE-1734A63D660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699" y="1498662"/>
            <a:ext cx="3590004" cy="20214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030551-500C-C806-8644-E882CD5B7D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681316" y="-91221"/>
            <a:ext cx="6547992" cy="7467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8E3B78-B0CE-A547-4BCA-871FED527777}"/>
              </a:ext>
            </a:extLst>
          </p:cNvPr>
          <p:cNvSpPr txBox="1"/>
          <p:nvPr/>
        </p:nvSpPr>
        <p:spPr>
          <a:xfrm>
            <a:off x="2320796" y="-83774"/>
            <a:ext cx="4022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  Познавательное 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675131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87534D26-F189-BCD9-46B3-51E6EAB01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2401304" y="993057"/>
            <a:ext cx="4054256" cy="40029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2000" b="1" dirty="0" err="1">
                <a:solidFill>
                  <a:srgbClr val="00206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Эколят</a:t>
            </a:r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защитников природы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FF6C73-70D2-DD0C-1AB1-8FCC2476AD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24" y="1479844"/>
            <a:ext cx="3234813" cy="24261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0850F2-D8BC-A9F0-B082-9F384416C16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804" y="1450917"/>
            <a:ext cx="3313471" cy="24851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72E949-A5F3-9D1B-7868-7EF2277AA9A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96" y="4078936"/>
            <a:ext cx="3313471" cy="248510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D36F532-C221-E047-159D-8FAB79DF4CF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805" y="4078935"/>
            <a:ext cx="3313471" cy="24851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87D06A-AF4E-A823-11E0-387539F13F8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681316" y="-91221"/>
            <a:ext cx="6547992" cy="7467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F91D17-9C7F-7EC2-71BE-629343126FBC}"/>
              </a:ext>
            </a:extLst>
          </p:cNvPr>
          <p:cNvSpPr txBox="1"/>
          <p:nvPr/>
        </p:nvSpPr>
        <p:spPr>
          <a:xfrm>
            <a:off x="2320796" y="-83774"/>
            <a:ext cx="4022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  Познавательное 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2858134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87534D26-F189-BCD9-46B3-51E6EAB01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4FF684-BEAB-7E16-D140-BBDFBCAFD2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681316" y="-91221"/>
            <a:ext cx="6547992" cy="746754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2554548" y="1002889"/>
            <a:ext cx="4054256" cy="28730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День космонавтики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E86348-AA71-9971-07ED-2F006EC0616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4" y="1407331"/>
            <a:ext cx="5232411" cy="24149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DC6DC8-ADF1-76FD-B072-4ECD2D84208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155" y="3954326"/>
            <a:ext cx="5654378" cy="26097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AE3645-738F-6962-0058-FEF7F815D493}"/>
              </a:ext>
            </a:extLst>
          </p:cNvPr>
          <p:cNvSpPr txBox="1"/>
          <p:nvPr/>
        </p:nvSpPr>
        <p:spPr>
          <a:xfrm>
            <a:off x="2320796" y="-83774"/>
            <a:ext cx="4022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  Познавательное 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33834893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9C6D3DAC-7D1C-C647-3F58-4E58F3004D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336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519996" y="1283839"/>
            <a:ext cx="3788778" cy="3817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Беседа «День неизвестного солдата»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17457" y="1308806"/>
            <a:ext cx="4355207" cy="3817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Словесная игра «Назови что изображено»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479786" y="3892553"/>
            <a:ext cx="4153108" cy="3817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Беседа «Забота о домашних животных»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059832" y="801717"/>
            <a:ext cx="3024336" cy="408438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486606" y="762466"/>
            <a:ext cx="2170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Речевое развитие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DBBDDA9-4355-97AE-966C-DB87F4AD4C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1104" y="4392461"/>
            <a:ext cx="4121790" cy="22726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C21E45-2F80-418E-C305-428EB724F6A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304" y="1739223"/>
            <a:ext cx="4162746" cy="195926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54957F0-AA0A-BF65-87AA-CD49B4B5974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7457" y="1739223"/>
            <a:ext cx="4245068" cy="195926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9680C6D-24A5-AC10-3B8B-18AD057CC3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681316" y="-91221"/>
            <a:ext cx="6547992" cy="7467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B1AFF47-C243-E85F-95B3-E27BE038D841}"/>
              </a:ext>
            </a:extLst>
          </p:cNvPr>
          <p:cNvSpPr txBox="1"/>
          <p:nvPr/>
        </p:nvSpPr>
        <p:spPr>
          <a:xfrm>
            <a:off x="3057805" y="-56205"/>
            <a:ext cx="2818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  Речевое 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1221430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>
            <a:extLst>
              <a:ext uri="{FF2B5EF4-FFF2-40B4-BE49-F238E27FC236}">
                <a16:creationId xmlns:a16="http://schemas.microsoft.com/office/drawing/2014/main" id="{2FF46658-ACE2-DB97-C831-A1ADC89C5F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6902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227"/>
          <a:stretch/>
        </p:blipFill>
        <p:spPr bwMode="auto">
          <a:xfrm>
            <a:off x="-178693" y="-316299"/>
            <a:ext cx="1078217" cy="123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674"/>
          <a:stretch/>
        </p:blipFill>
        <p:spPr bwMode="auto">
          <a:xfrm>
            <a:off x="8146941" y="-307880"/>
            <a:ext cx="964373" cy="106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17">
            <a:extLst>
              <a:ext uri="{FF2B5EF4-FFF2-40B4-BE49-F238E27FC236}">
                <a16:creationId xmlns:a16="http://schemas.microsoft.com/office/drawing/2014/main" id="{C1864D2F-4AA9-D265-596E-30EA972ABA8D}"/>
              </a:ext>
            </a:extLst>
          </p:cNvPr>
          <p:cNvSpPr/>
          <p:nvPr/>
        </p:nvSpPr>
        <p:spPr>
          <a:xfrm>
            <a:off x="2717403" y="1178373"/>
            <a:ext cx="3476036" cy="27045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Обучение грамоте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5A0F86D-4713-DECD-B045-DF346B9FABE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874" y="1931533"/>
            <a:ext cx="8105372" cy="37409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3E2EDA-BF8C-82B8-8AC0-8C18F9EE03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681316" y="-91221"/>
            <a:ext cx="6547992" cy="7467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2F579B-A20F-A16E-20CC-DD675DB9FDF7}"/>
              </a:ext>
            </a:extLst>
          </p:cNvPr>
          <p:cNvSpPr txBox="1"/>
          <p:nvPr/>
        </p:nvSpPr>
        <p:spPr>
          <a:xfrm>
            <a:off x="3057805" y="-56205"/>
            <a:ext cx="2818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  Речевое 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2663524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>
            <a:extLst>
              <a:ext uri="{FF2B5EF4-FFF2-40B4-BE49-F238E27FC236}">
                <a16:creationId xmlns:a16="http://schemas.microsoft.com/office/drawing/2014/main" id="{2FF46658-ACE2-DB97-C831-A1ADC89C5F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6902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227"/>
          <a:stretch/>
        </p:blipFill>
        <p:spPr bwMode="auto">
          <a:xfrm>
            <a:off x="-178693" y="-316299"/>
            <a:ext cx="1078217" cy="123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674"/>
          <a:stretch/>
        </p:blipFill>
        <p:spPr bwMode="auto">
          <a:xfrm>
            <a:off x="8146941" y="-307880"/>
            <a:ext cx="964373" cy="106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17">
            <a:extLst>
              <a:ext uri="{FF2B5EF4-FFF2-40B4-BE49-F238E27FC236}">
                <a16:creationId xmlns:a16="http://schemas.microsoft.com/office/drawing/2014/main" id="{C1864D2F-4AA9-D265-596E-30EA972ABA8D}"/>
              </a:ext>
            </a:extLst>
          </p:cNvPr>
          <p:cNvSpPr/>
          <p:nvPr/>
        </p:nvSpPr>
        <p:spPr>
          <a:xfrm>
            <a:off x="2071540" y="690549"/>
            <a:ext cx="5000920" cy="35545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Чтение художественной литературы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3E2EDA-BF8C-82B8-8AC0-8C18F9EE03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681316" y="-91221"/>
            <a:ext cx="6547992" cy="7467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2F579B-A20F-A16E-20CC-DD675DB9FDF7}"/>
              </a:ext>
            </a:extLst>
          </p:cNvPr>
          <p:cNvSpPr txBox="1"/>
          <p:nvPr/>
        </p:nvSpPr>
        <p:spPr>
          <a:xfrm>
            <a:off x="3057805" y="-56205"/>
            <a:ext cx="2818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  Речевое  развитие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4F1752-80A6-B6A3-2A89-AC6B06E16F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74" y="2302493"/>
            <a:ext cx="6808065" cy="4029482"/>
          </a:xfrm>
          <a:prstGeom prst="rect">
            <a:avLst/>
          </a:prstGeom>
        </p:spPr>
      </p:pic>
      <p:sp>
        <p:nvSpPr>
          <p:cNvPr id="12" name="Скругленный прямоугольник 9">
            <a:extLst>
              <a:ext uri="{FF2B5EF4-FFF2-40B4-BE49-F238E27FC236}">
                <a16:creationId xmlns:a16="http://schemas.microsoft.com/office/drawing/2014/main" id="{FD4AB545-7933-F41D-D6BF-145E59E681C5}"/>
              </a:ext>
            </a:extLst>
          </p:cNvPr>
          <p:cNvSpPr/>
          <p:nvPr/>
        </p:nvSpPr>
        <p:spPr>
          <a:xfrm>
            <a:off x="1925654" y="1351081"/>
            <a:ext cx="5146806" cy="74675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Чтение и инсценировка рассказа </a:t>
            </a:r>
            <a:r>
              <a:rPr lang="ru-RU" sz="2000" b="1" dirty="0" err="1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Н.Носова</a:t>
            </a:r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«Живая шляпа»</a:t>
            </a:r>
          </a:p>
        </p:txBody>
      </p:sp>
    </p:spTree>
    <p:extLst>
      <p:ext uri="{BB962C8B-B14F-4D97-AF65-F5344CB8AC3E}">
        <p14:creationId xmlns:p14="http://schemas.microsoft.com/office/powerpoint/2010/main" val="164352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6B2BD2F1-5F64-5C14-7AA6-9E5AE4F76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9D2012-D772-E408-5575-60673146CD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" t="69599" r="-1894" b="-1"/>
          <a:stretch/>
        </p:blipFill>
        <p:spPr>
          <a:xfrm>
            <a:off x="180505" y="-21702"/>
            <a:ext cx="9835023" cy="10389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76398" y="1104827"/>
            <a:ext cx="4944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Списочный состав группы 23 ребёнка: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12 девчонок-хохотушек 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11 храбрых мальчишек </a:t>
            </a:r>
          </a:p>
          <a:p>
            <a:pPr algn="just"/>
            <a:r>
              <a:rPr lang="ru-RU" sz="24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Средняя посещаемость группы 16 человек 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F3BCE301-1289-48EA-877B-9F6B2FEDB305}"/>
              </a:ext>
            </a:extLst>
          </p:cNvPr>
          <p:cNvGraphicFramePr/>
          <p:nvPr/>
        </p:nvGraphicFramePr>
        <p:xfrm>
          <a:off x="5236295" y="2733462"/>
          <a:ext cx="4163616" cy="2985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9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674"/>
          <a:stretch/>
        </p:blipFill>
        <p:spPr bwMode="auto">
          <a:xfrm>
            <a:off x="7370908" y="259592"/>
            <a:ext cx="1592587" cy="227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F853B1-AACC-97B2-7C30-40D8DB9464F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5013" y="888592"/>
            <a:ext cx="1760880" cy="17608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9379B6-2EBF-0EF0-381F-7F0589C12C7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950" y="2942676"/>
            <a:ext cx="4799879" cy="3268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E84324-EA70-A1CC-E262-9FAA0D5E002E}"/>
              </a:ext>
            </a:extLst>
          </p:cNvPr>
          <p:cNvSpPr txBox="1"/>
          <p:nvPr/>
        </p:nvSpPr>
        <p:spPr>
          <a:xfrm>
            <a:off x="2002789" y="233456"/>
            <a:ext cx="52150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Краткая характеристика группы</a:t>
            </a:r>
          </a:p>
        </p:txBody>
      </p:sp>
    </p:spTree>
    <p:extLst>
      <p:ext uri="{BB962C8B-B14F-4D97-AF65-F5344CB8AC3E}">
        <p14:creationId xmlns:p14="http://schemas.microsoft.com/office/powerpoint/2010/main" val="2572513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id="{943DFD02-3FCF-AC12-11AC-2EB04EBDD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2578223" y="587392"/>
            <a:ext cx="3815121" cy="42358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Конструирование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59493" y="1141350"/>
            <a:ext cx="3878496" cy="36368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ТИКО «Морковь»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A51E03B-0C1D-4D31-C80D-5683F44F2E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493" y="1635402"/>
            <a:ext cx="4670652" cy="215568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8A0D9D-D6B2-E3AC-0886-1BA2A29BFD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667" y="4055375"/>
            <a:ext cx="5499729" cy="2538336"/>
          </a:xfrm>
          <a:prstGeom prst="rect">
            <a:avLst/>
          </a:prstGeom>
        </p:spPr>
      </p:pic>
      <p:sp>
        <p:nvSpPr>
          <p:cNvPr id="18" name="Скругленный прямоугольник 22">
            <a:extLst>
              <a:ext uri="{FF2B5EF4-FFF2-40B4-BE49-F238E27FC236}">
                <a16:creationId xmlns:a16="http://schemas.microsoft.com/office/drawing/2014/main" id="{81AC4002-F228-D7BE-44E9-FB6E502ACA8B}"/>
              </a:ext>
            </a:extLst>
          </p:cNvPr>
          <p:cNvSpPr/>
          <p:nvPr/>
        </p:nvSpPr>
        <p:spPr>
          <a:xfrm>
            <a:off x="5030145" y="3557777"/>
            <a:ext cx="3878496" cy="36368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Счетные палочки «Домик»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D3CA64-2E96-412C-7D48-4874947EDE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538762" y="-97607"/>
            <a:ext cx="6547992" cy="7467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32EA7F-7B05-5BB3-20A6-A85A69CE2E58}"/>
              </a:ext>
            </a:extLst>
          </p:cNvPr>
          <p:cNvSpPr txBox="1"/>
          <p:nvPr/>
        </p:nvSpPr>
        <p:spPr>
          <a:xfrm>
            <a:off x="1435506" y="-64525"/>
            <a:ext cx="6100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3192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</a:t>
            </a:r>
            <a:r>
              <a:rPr lang="ru-RU" sz="2400" b="1" dirty="0">
                <a:solidFill>
                  <a:srgbClr val="F3192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Художественно-эстетическое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323421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>
            <a:extLst>
              <a:ext uri="{FF2B5EF4-FFF2-40B4-BE49-F238E27FC236}">
                <a16:creationId xmlns:a16="http://schemas.microsoft.com/office/drawing/2014/main" id="{ED23A825-28CE-922B-F638-C341322C65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756877" y="1124021"/>
            <a:ext cx="3815122" cy="36923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«Кусочки сыра»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0091" y="3616215"/>
            <a:ext cx="3878496" cy="36368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«Синички »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728992" y="3637472"/>
            <a:ext cx="3944917" cy="3817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«Цветы для мамы»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336897" y="620111"/>
            <a:ext cx="3911408" cy="428308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BB73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82288" y="654021"/>
            <a:ext cx="2179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Аппликация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728991" y="1142098"/>
            <a:ext cx="3944919" cy="3817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 Доброе сердце»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71FF65-F320-5488-274C-927E51A56E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55"/>
          <a:stretch/>
        </p:blipFill>
        <p:spPr>
          <a:xfrm>
            <a:off x="1072151" y="1563217"/>
            <a:ext cx="2870583" cy="186578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B1AF860-81DE-0B8F-0D6C-6BCEDD172E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7299" y="1550355"/>
            <a:ext cx="3319785" cy="192701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7A35BBA-6543-A16A-1636-9300738C0E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3"/>
          <a:stretch/>
        </p:blipFill>
        <p:spPr>
          <a:xfrm>
            <a:off x="4807909" y="4196940"/>
            <a:ext cx="3712496" cy="227320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918F162-D96B-D6A8-9507-576B4D7FC9F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91" y="4176322"/>
            <a:ext cx="3787277" cy="231448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D14AB52-FF78-6EC0-1669-978B75A2C3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538762" y="-97607"/>
            <a:ext cx="6547992" cy="74675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42324" y="-90324"/>
            <a:ext cx="6100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3192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</a:t>
            </a:r>
            <a:r>
              <a:rPr lang="ru-RU" sz="2400" b="1" dirty="0">
                <a:solidFill>
                  <a:srgbClr val="F3192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Художественно-эстетическое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4131643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7E41A4F-E3A9-04F0-6F20-433E1E207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496" y="7023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4719057" y="1412106"/>
            <a:ext cx="4133006" cy="3817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«Ежик»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56792" y="839073"/>
            <a:ext cx="3724529" cy="45836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Лепка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59407" y="1408853"/>
            <a:ext cx="3724530" cy="3817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«Фрукты»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59407" y="4041513"/>
            <a:ext cx="3884532" cy="3817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«Сердце для мамы»</a:t>
            </a:r>
          </a:p>
        </p:txBody>
      </p:sp>
      <p:sp>
        <p:nvSpPr>
          <p:cNvPr id="14" name="Скругленный прямоугольник 22">
            <a:extLst>
              <a:ext uri="{FF2B5EF4-FFF2-40B4-BE49-F238E27FC236}">
                <a16:creationId xmlns:a16="http://schemas.microsoft.com/office/drawing/2014/main" id="{349A0A2E-AAB5-46EE-B973-418EBD674D6E}"/>
              </a:ext>
            </a:extLst>
          </p:cNvPr>
          <p:cNvSpPr/>
          <p:nvPr/>
        </p:nvSpPr>
        <p:spPr>
          <a:xfrm>
            <a:off x="4843294" y="4041513"/>
            <a:ext cx="3884532" cy="3817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«Звездочка»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AE3E8D-1E52-C5D1-52A2-F73D75DE9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33" y="1936888"/>
            <a:ext cx="4186306" cy="19321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E67EB3-979F-B56F-9C44-6E69E301B2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1684" y="1936888"/>
            <a:ext cx="3559277" cy="19227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267DAF-D5BC-C281-F68A-D12ACC2C0C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533" y="4536982"/>
            <a:ext cx="3559278" cy="21186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8F621E-21DC-EC27-F41E-D7355D120A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95" b="-4986"/>
          <a:stretch/>
        </p:blipFill>
        <p:spPr>
          <a:xfrm>
            <a:off x="4759738" y="4500688"/>
            <a:ext cx="3681223" cy="219124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DA5AD7-AF2F-7638-AA5F-54569B90EE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538762" y="-97607"/>
            <a:ext cx="6547992" cy="7467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419BAA-D0E2-02B3-8783-B2D5088B59BE}"/>
              </a:ext>
            </a:extLst>
          </p:cNvPr>
          <p:cNvSpPr txBox="1"/>
          <p:nvPr/>
        </p:nvSpPr>
        <p:spPr>
          <a:xfrm>
            <a:off x="1242324" y="-90324"/>
            <a:ext cx="6100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3192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</a:t>
            </a:r>
            <a:r>
              <a:rPr lang="ru-RU" sz="2400" b="1" dirty="0">
                <a:solidFill>
                  <a:srgbClr val="F3192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Художественно-эстетическое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28991514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01DDF7D-B0D9-1243-B931-5CAA85891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585669" y="786174"/>
            <a:ext cx="4133006" cy="45836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BB73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71467" y="752992"/>
            <a:ext cx="1880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Рисование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811634" y="1456470"/>
            <a:ext cx="4133006" cy="3817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«Новогодняя открытка»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93444" y="1437005"/>
            <a:ext cx="3724530" cy="3817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«Матрешка»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13443" y="4182493"/>
            <a:ext cx="3884532" cy="3817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«Снегири»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6E422A-EAC4-6A98-986A-3803E49BD9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67" y="1973230"/>
            <a:ext cx="4451933" cy="20547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B876AD-1A44-02C9-E3B7-9716B3B6810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172" y="1993549"/>
            <a:ext cx="4451931" cy="20547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DD26293-27C8-FBC6-4992-C2787DE35EC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743" y="4648737"/>
            <a:ext cx="4451933" cy="20547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92E12A-1A34-9F04-683B-2F60DF30C37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0757" y="4603161"/>
            <a:ext cx="2861187" cy="2145890"/>
          </a:xfrm>
          <a:prstGeom prst="rect">
            <a:avLst/>
          </a:prstGeom>
        </p:spPr>
      </p:pic>
      <p:sp>
        <p:nvSpPr>
          <p:cNvPr id="15" name="Скругленный прямоугольник 22">
            <a:extLst>
              <a:ext uri="{FF2B5EF4-FFF2-40B4-BE49-F238E27FC236}">
                <a16:creationId xmlns:a16="http://schemas.microsoft.com/office/drawing/2014/main" id="{D78F7B70-8761-D16E-921D-37C235990524}"/>
              </a:ext>
            </a:extLst>
          </p:cNvPr>
          <p:cNvSpPr/>
          <p:nvPr/>
        </p:nvSpPr>
        <p:spPr>
          <a:xfrm>
            <a:off x="5079084" y="4157235"/>
            <a:ext cx="3884532" cy="3817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«Рябина»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4ECDBD9-73B0-6048-340C-0BB71CFE249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538762" y="-97607"/>
            <a:ext cx="6547992" cy="7467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566536-1FB3-25AA-C3ED-BB94B1378AE0}"/>
              </a:ext>
            </a:extLst>
          </p:cNvPr>
          <p:cNvSpPr txBox="1"/>
          <p:nvPr/>
        </p:nvSpPr>
        <p:spPr>
          <a:xfrm>
            <a:off x="1242324" y="-90324"/>
            <a:ext cx="6100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3192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</a:t>
            </a:r>
            <a:r>
              <a:rPr lang="ru-RU" sz="2400" b="1" dirty="0">
                <a:solidFill>
                  <a:srgbClr val="F3192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Художественно-эстетическое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30458978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01DDF7D-B0D9-1243-B931-5CAA85891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585669" y="893197"/>
            <a:ext cx="4133006" cy="45836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BB73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72591" y="868184"/>
            <a:ext cx="1880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Мир музыки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789907" y="1817908"/>
            <a:ext cx="3724530" cy="3817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«Оркестр»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2E6EA3E-CA04-F31C-4E75-0D4E698FD1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637" y="2443658"/>
            <a:ext cx="8382077" cy="38686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65E6DB-08F4-12EF-705F-E3D9AE593A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538762" y="-97607"/>
            <a:ext cx="6547992" cy="7467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2ABE04-682A-71F7-F117-C67ECBB01050}"/>
              </a:ext>
            </a:extLst>
          </p:cNvPr>
          <p:cNvSpPr txBox="1"/>
          <p:nvPr/>
        </p:nvSpPr>
        <p:spPr>
          <a:xfrm>
            <a:off x="1242324" y="-90324"/>
            <a:ext cx="6100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3192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</a:t>
            </a:r>
            <a:r>
              <a:rPr lang="ru-RU" sz="2400" b="1" dirty="0">
                <a:solidFill>
                  <a:srgbClr val="F3192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Художественно-эстетическое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9284582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87534D26-F189-BCD9-46B3-51E6EAB01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3644467" y="793760"/>
            <a:ext cx="2563986" cy="39460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Городской музей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BE78C6-ED3B-0A22-8FF3-81C8E269958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17" y="1602970"/>
            <a:ext cx="5309419" cy="24505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7566CF-E81A-3427-541C-A005AA2FED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0903" y="4190872"/>
            <a:ext cx="5141861" cy="23731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05CFE2-9A19-C6B9-035A-86E0D44393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652464" y="-90395"/>
            <a:ext cx="6547992" cy="7467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46BD98-3A70-8CD5-DBE9-A8937F244C54}"/>
              </a:ext>
            </a:extLst>
          </p:cNvPr>
          <p:cNvSpPr txBox="1"/>
          <p:nvPr/>
        </p:nvSpPr>
        <p:spPr>
          <a:xfrm>
            <a:off x="1936587" y="-39424"/>
            <a:ext cx="6017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Художественно - эстетическое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36583467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DF77FF6-FB85-BC5E-1619-7BBACB219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9A0E4D8B-AD1E-47C2-BAF4-D3503AC5FF25}"/>
              </a:ext>
            </a:extLst>
          </p:cNvPr>
          <p:cNvSpPr/>
          <p:nvPr/>
        </p:nvSpPr>
        <p:spPr>
          <a:xfrm>
            <a:off x="1344067" y="784088"/>
            <a:ext cx="6806874" cy="50696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Наши гости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6199F0-44D1-39C9-B078-9D62183F03B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974" y="1454338"/>
            <a:ext cx="5226374" cy="24121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B71E27E-BAA3-8297-1F1E-6FC35E2C0C3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525" y="4029795"/>
            <a:ext cx="5773995" cy="26649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394422-8035-413F-1DA4-A59B134211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652464" y="-90395"/>
            <a:ext cx="6547992" cy="7467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ED1EA7-DE40-0C64-BA5C-AEFAF514CC99}"/>
              </a:ext>
            </a:extLst>
          </p:cNvPr>
          <p:cNvSpPr txBox="1"/>
          <p:nvPr/>
        </p:nvSpPr>
        <p:spPr>
          <a:xfrm>
            <a:off x="1936587" y="-39424"/>
            <a:ext cx="6017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Художественно - эстетическое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4220551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44C72B8A-A054-4582-EF05-B33EAC6D9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404317" y="1152937"/>
            <a:ext cx="3054910" cy="3817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Зарядка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539648" y="3552365"/>
            <a:ext cx="3777023" cy="3817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Подвижная игра «Двигайся - замри»</a:t>
            </a:r>
          </a:p>
        </p:txBody>
      </p:sp>
      <p:pic>
        <p:nvPicPr>
          <p:cNvPr id="17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227"/>
          <a:stretch/>
        </p:blipFill>
        <p:spPr bwMode="auto">
          <a:xfrm>
            <a:off x="-193446" y="-335587"/>
            <a:ext cx="1172672" cy="134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674"/>
          <a:stretch/>
        </p:blipFill>
        <p:spPr bwMode="auto">
          <a:xfrm>
            <a:off x="8063476" y="-391019"/>
            <a:ext cx="1231662" cy="132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63D5E5-05A1-A726-C4B0-3B7B475FF6B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467" y="1749079"/>
            <a:ext cx="3224981" cy="24187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747C74-D3EF-B6E9-B974-EE0491316BE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448" y="4181703"/>
            <a:ext cx="5030861" cy="23219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8F4325B-C71B-1E33-558D-830F1D4434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538762" y="-97607"/>
            <a:ext cx="6547992" cy="7467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B3FC74-0EC8-04B4-773E-DC38BD4D1D5E}"/>
              </a:ext>
            </a:extLst>
          </p:cNvPr>
          <p:cNvSpPr txBox="1"/>
          <p:nvPr/>
        </p:nvSpPr>
        <p:spPr>
          <a:xfrm>
            <a:off x="1242324" y="-90324"/>
            <a:ext cx="6100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3192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</a:t>
            </a:r>
            <a:r>
              <a:rPr lang="ru-RU" sz="2400" b="1" dirty="0">
                <a:solidFill>
                  <a:srgbClr val="F3192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Физическое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42833878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87534D26-F189-BCD9-46B3-51E6EAB01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2544872" y="1130709"/>
            <a:ext cx="4054256" cy="335327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День здоровья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0F452C-9CF0-9A9D-5ADC-FF938F9217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68" y="1544512"/>
            <a:ext cx="5181600" cy="23915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B81E87C-50E0-5C01-0A0A-DF655081908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110" y="3985662"/>
            <a:ext cx="5786684" cy="26707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5A0C13-F129-E3D7-C84F-A535592190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538762" y="-97607"/>
            <a:ext cx="6547992" cy="7467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914CC5-A8EA-C7BD-36CF-F21282E041CF}"/>
              </a:ext>
            </a:extLst>
          </p:cNvPr>
          <p:cNvSpPr txBox="1"/>
          <p:nvPr/>
        </p:nvSpPr>
        <p:spPr>
          <a:xfrm>
            <a:off x="1242324" y="-90324"/>
            <a:ext cx="6100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3192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</a:t>
            </a:r>
            <a:r>
              <a:rPr lang="ru-RU" sz="2400" b="1" dirty="0">
                <a:solidFill>
                  <a:srgbClr val="F3192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Физическое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24557839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CBB5D60B-3E0D-89D9-95AD-D9650217B0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674"/>
          <a:stretch/>
        </p:blipFill>
        <p:spPr bwMode="auto">
          <a:xfrm>
            <a:off x="7912338" y="-135146"/>
            <a:ext cx="1231662" cy="132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227"/>
          <a:stretch/>
        </p:blipFill>
        <p:spPr bwMode="auto">
          <a:xfrm>
            <a:off x="-287420" y="-279239"/>
            <a:ext cx="1327319" cy="152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91ED2E-D281-5FDE-B796-36D06EAC9B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234" y="1243946"/>
            <a:ext cx="2919792" cy="21782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C6FAB3-0B02-EB17-783A-F46FFF6B1D2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966" y="1235826"/>
            <a:ext cx="4708121" cy="21729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492A79-12A0-C9FC-3C81-FA88FF1D94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037" y="4016969"/>
            <a:ext cx="3853245" cy="21729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11D950-5D39-FC4A-066B-059EEF18EDA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653" y="3979959"/>
            <a:ext cx="4788310" cy="22099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1A92F7-D233-9AE9-0ACF-083EB742019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538762" y="-97607"/>
            <a:ext cx="6547992" cy="7467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3F986A-C69C-F609-9D69-F584EACF0C30}"/>
              </a:ext>
            </a:extLst>
          </p:cNvPr>
          <p:cNvSpPr txBox="1"/>
          <p:nvPr/>
        </p:nvSpPr>
        <p:spPr>
          <a:xfrm>
            <a:off x="1695060" y="-46704"/>
            <a:ext cx="57732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                 </a:t>
            </a: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Игровая деятельность </a:t>
            </a:r>
          </a:p>
          <a:p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1963038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3B47FE25-5F31-7532-BDDC-87C2BC044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00BF7B16-CA31-4D94-8D8E-52C91D675ADF}"/>
              </a:ext>
            </a:extLst>
          </p:cNvPr>
          <p:cNvGraphicFramePr/>
          <p:nvPr/>
        </p:nvGraphicFramePr>
        <p:xfrm>
          <a:off x="-3132856" y="1484784"/>
          <a:ext cx="15409712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96E6AED-BE28-450D-A203-1BF433E7CDEB}"/>
              </a:ext>
            </a:extLst>
          </p:cNvPr>
          <p:cNvSpPr txBox="1"/>
          <p:nvPr/>
        </p:nvSpPr>
        <p:spPr>
          <a:xfrm>
            <a:off x="2435293" y="3717032"/>
            <a:ext cx="42734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ОБРАЗОВАТЕЛЬНЫЕ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ОБЛАСТИ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778165-958E-A13E-96EF-AFCA88E932B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" t="69599" r="-1894" b="-1"/>
          <a:stretch/>
        </p:blipFill>
        <p:spPr>
          <a:xfrm>
            <a:off x="-184395" y="-300123"/>
            <a:ext cx="10785405" cy="17849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3AC6CA-E4C2-855B-40D2-DF5B281970B1}"/>
              </a:ext>
            </a:extLst>
          </p:cNvPr>
          <p:cNvSpPr txBox="1"/>
          <p:nvPr/>
        </p:nvSpPr>
        <p:spPr>
          <a:xfrm>
            <a:off x="628021" y="53625"/>
            <a:ext cx="80487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Образовательная деятельность осуществлялась последующим направлениям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6762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CBB5D60B-3E0D-89D9-95AD-D9650217B0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674"/>
          <a:stretch/>
        </p:blipFill>
        <p:spPr bwMode="auto">
          <a:xfrm>
            <a:off x="7912338" y="-135146"/>
            <a:ext cx="1231662" cy="132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227"/>
          <a:stretch/>
        </p:blipFill>
        <p:spPr bwMode="auto">
          <a:xfrm>
            <a:off x="-287420" y="-279239"/>
            <a:ext cx="1327319" cy="152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1A92F7-D233-9AE9-0ACF-083EB74201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538762" y="-97607"/>
            <a:ext cx="6547992" cy="7467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3F986A-C69C-F609-9D69-F584EACF0C30}"/>
              </a:ext>
            </a:extLst>
          </p:cNvPr>
          <p:cNvSpPr txBox="1"/>
          <p:nvPr/>
        </p:nvSpPr>
        <p:spPr>
          <a:xfrm>
            <a:off x="1695060" y="-46704"/>
            <a:ext cx="57732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                 </a:t>
            </a: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Игровая деятельность </a:t>
            </a:r>
          </a:p>
          <a:p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    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5779D94-6537-F4B0-A4CA-4654B00AF82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21" y="1135458"/>
            <a:ext cx="4447571" cy="20527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394343E-50C9-FFC3-7491-945F8318BA4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414" y="1201732"/>
            <a:ext cx="4243164" cy="195838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F03FB2-0078-E96E-AF16-418E99242CC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4322" y="3697885"/>
            <a:ext cx="4375355" cy="251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424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DF77FF6-FB85-BC5E-1619-7BBACB219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90259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9A0E4D8B-AD1E-47C2-BAF4-D3503AC5FF25}"/>
              </a:ext>
            </a:extLst>
          </p:cNvPr>
          <p:cNvSpPr/>
          <p:nvPr/>
        </p:nvSpPr>
        <p:spPr>
          <a:xfrm>
            <a:off x="2071654" y="1004054"/>
            <a:ext cx="5322382" cy="50696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 4Д «Дети, Двор, Движение, Дружба»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505B04-4354-FE61-44B0-5512B878FC7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06" y="1606316"/>
            <a:ext cx="4285436" cy="19778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1B1825-A063-30C9-6D65-FABD00C4CF7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939" y="1591970"/>
            <a:ext cx="4316519" cy="19922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052D93-DC55-E89A-CEF5-A7D7FED156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06" y="3711020"/>
            <a:ext cx="4285436" cy="25234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DD4E6C-5A84-5206-D1FA-BAA6812761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3729" y="3711021"/>
            <a:ext cx="4331729" cy="24688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B6163F-34F3-907C-7415-40682E5E5E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364943" y="11275"/>
            <a:ext cx="6547992" cy="7467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59743D-3AFF-D061-8B3D-42FABD653525}"/>
              </a:ext>
            </a:extLst>
          </p:cNvPr>
          <p:cNvSpPr txBox="1"/>
          <p:nvPr/>
        </p:nvSpPr>
        <p:spPr>
          <a:xfrm>
            <a:off x="1675707" y="24545"/>
            <a:ext cx="57732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                 </a:t>
            </a: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Игровая деятельность </a:t>
            </a:r>
          </a:p>
          <a:p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1579165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>
            <a:extLst>
              <a:ext uri="{FF2B5EF4-FFF2-40B4-BE49-F238E27FC236}">
                <a16:creationId xmlns:a16="http://schemas.microsoft.com/office/drawing/2014/main" id="{12775C71-E221-FF1C-2F04-4B746158F7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7330" y="117599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6A25883-CAAC-E33C-36C0-DBF3716CF4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568259" y="6698"/>
            <a:ext cx="6547992" cy="7467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75201" y="54804"/>
            <a:ext cx="3894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3192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Значимые события группы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04722" y="753452"/>
            <a:ext cx="3801582" cy="39745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36527" y="742624"/>
            <a:ext cx="38018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«Осень, осень – в гости просим»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535379" y="3710398"/>
            <a:ext cx="5241141" cy="36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674"/>
          <a:stretch/>
        </p:blipFill>
        <p:spPr bwMode="auto">
          <a:xfrm>
            <a:off x="7844721" y="-250795"/>
            <a:ext cx="1070639" cy="114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227"/>
          <a:stretch/>
        </p:blipFill>
        <p:spPr bwMode="auto">
          <a:xfrm>
            <a:off x="36683" y="-157778"/>
            <a:ext cx="1131204" cy="129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524214" y="3681665"/>
            <a:ext cx="7263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Международный женский день – 8марта!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E0AE63C-5464-A241-89B8-69E6AD36D3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2806" y="4201544"/>
            <a:ext cx="4212599" cy="25824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919498-3F9E-BF08-B1A1-6ED05321DC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527" y="1256756"/>
            <a:ext cx="4158260" cy="243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409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C883D5E5-8D37-66B8-C689-F16DE1CF23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672998" y="1083683"/>
            <a:ext cx="5627988" cy="4059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«Светлый праздник -женский день»»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7E6F2B-902B-A80C-DB3B-C4EDE2E16B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17" y="1653143"/>
            <a:ext cx="8049751" cy="37152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117FA2-3BB1-92CD-E151-823B4877F3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568259" y="6698"/>
            <a:ext cx="6547992" cy="7467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34AB18-34A5-EDFF-BFBE-C20FDE42DFA8}"/>
              </a:ext>
            </a:extLst>
          </p:cNvPr>
          <p:cNvSpPr txBox="1"/>
          <p:nvPr/>
        </p:nvSpPr>
        <p:spPr>
          <a:xfrm>
            <a:off x="2875201" y="54804"/>
            <a:ext cx="3894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3192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Значимые события группы</a:t>
            </a:r>
          </a:p>
        </p:txBody>
      </p:sp>
    </p:spTree>
    <p:extLst>
      <p:ext uri="{BB962C8B-B14F-4D97-AF65-F5344CB8AC3E}">
        <p14:creationId xmlns:p14="http://schemas.microsoft.com/office/powerpoint/2010/main" val="40909847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22D2C6C-0DB4-5D49-F201-6AD1102897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2740825" y="1039763"/>
            <a:ext cx="4013599" cy="41296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680" algn="ctr"/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«День знаний»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DBDDEC-E822-7B43-5429-166FA3553D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625" y="3782135"/>
            <a:ext cx="3864077" cy="28980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C43395-00DD-7F13-A1E4-1FF2D735381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18" y="1630533"/>
            <a:ext cx="4601496" cy="34511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0F6EE6-FD5D-7D8B-C55D-52695ED60F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568259" y="6698"/>
            <a:ext cx="6547992" cy="7467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ECB695-B0BD-AC1D-A1DA-E6179E6D83E1}"/>
              </a:ext>
            </a:extLst>
          </p:cNvPr>
          <p:cNvSpPr txBox="1"/>
          <p:nvPr/>
        </p:nvSpPr>
        <p:spPr>
          <a:xfrm>
            <a:off x="2875201" y="54804"/>
            <a:ext cx="3894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3192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Значимые события группы</a:t>
            </a:r>
          </a:p>
        </p:txBody>
      </p:sp>
    </p:spTree>
    <p:extLst>
      <p:ext uri="{BB962C8B-B14F-4D97-AF65-F5344CB8AC3E}">
        <p14:creationId xmlns:p14="http://schemas.microsoft.com/office/powerpoint/2010/main" val="39093939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A93709D4-2237-81F4-C82B-B28BAE1E2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2150619" y="1052052"/>
            <a:ext cx="4862114" cy="418688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680" algn="ctr"/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«День пожилого  человека»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3ACC49-17B7-45A3-30D2-F56F00D78C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1" y="1602658"/>
            <a:ext cx="4572000" cy="3429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CB32F7-0CD8-9A46-D51A-9075B96C59C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676" y="3126658"/>
            <a:ext cx="4393377" cy="32950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605CCE-9C97-C0E4-1D2D-F8DD3108BA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568259" y="6698"/>
            <a:ext cx="6547992" cy="7467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FBC846-14EC-1ADC-3350-37845DEA7AEB}"/>
              </a:ext>
            </a:extLst>
          </p:cNvPr>
          <p:cNvSpPr txBox="1"/>
          <p:nvPr/>
        </p:nvSpPr>
        <p:spPr>
          <a:xfrm>
            <a:off x="2875201" y="54804"/>
            <a:ext cx="3894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3192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Значимые события группы</a:t>
            </a:r>
          </a:p>
        </p:txBody>
      </p:sp>
    </p:spTree>
    <p:extLst>
      <p:ext uri="{BB962C8B-B14F-4D97-AF65-F5344CB8AC3E}">
        <p14:creationId xmlns:p14="http://schemas.microsoft.com/office/powerpoint/2010/main" val="7627742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DF77FF6-FB85-BC5E-1619-7BBACB219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9A0E4D8B-AD1E-47C2-BAF4-D3503AC5FF25}"/>
              </a:ext>
            </a:extLst>
          </p:cNvPr>
          <p:cNvSpPr/>
          <p:nvPr/>
        </p:nvSpPr>
        <p:spPr>
          <a:xfrm>
            <a:off x="1373563" y="770556"/>
            <a:ext cx="6806874" cy="50696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Фестиваль игры 4Д «Дети, Двор, Движение, Дружба»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59FBA9-3FAB-F313-566A-813FDF25E9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63" t="13910" r="7626" b="11789"/>
          <a:stretch/>
        </p:blipFill>
        <p:spPr>
          <a:xfrm>
            <a:off x="481613" y="1351305"/>
            <a:ext cx="3107161" cy="21532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435FA3-0074-4BE5-998D-F6916D3724C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7871" y="1458803"/>
            <a:ext cx="4434516" cy="20457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F4CFFD-30F0-239C-7FB7-4E2CAF8AB04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676" y="3705501"/>
            <a:ext cx="4572000" cy="25717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F8EAA9-C52A-5FEB-328D-1E312CBC84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568259" y="6698"/>
            <a:ext cx="6547992" cy="7467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5E3C77-91C2-88A9-00BA-AC5B81F7BC7A}"/>
              </a:ext>
            </a:extLst>
          </p:cNvPr>
          <p:cNvSpPr txBox="1"/>
          <p:nvPr/>
        </p:nvSpPr>
        <p:spPr>
          <a:xfrm>
            <a:off x="2875201" y="54804"/>
            <a:ext cx="3894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3192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Значимые события группы</a:t>
            </a:r>
          </a:p>
        </p:txBody>
      </p:sp>
    </p:spTree>
    <p:extLst>
      <p:ext uri="{BB962C8B-B14F-4D97-AF65-F5344CB8AC3E}">
        <p14:creationId xmlns:p14="http://schemas.microsoft.com/office/powerpoint/2010/main" val="24886152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D8E6792-5FC8-51DB-387D-F6F2D3A3AE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275443" y="763265"/>
            <a:ext cx="8496944" cy="434312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«К нам приходит новый год!»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25C87-9F89-E42C-06F1-6B74EC006AB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33" y="1309911"/>
            <a:ext cx="5056792" cy="23339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8C2064-EE1E-D71D-A634-520FB91DC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5776" y="1309911"/>
            <a:ext cx="2949463" cy="53700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1D696A-C5E1-765D-9D0B-FA27D88D9D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443" y="3868483"/>
            <a:ext cx="5004243" cy="28114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C6DA55-AB4A-3778-FF13-F61BCA5219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568259" y="6698"/>
            <a:ext cx="6547992" cy="7467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2B681B-9B91-D41D-3877-3D528DF41D3C}"/>
              </a:ext>
            </a:extLst>
          </p:cNvPr>
          <p:cNvSpPr txBox="1"/>
          <p:nvPr/>
        </p:nvSpPr>
        <p:spPr>
          <a:xfrm>
            <a:off x="2875201" y="54804"/>
            <a:ext cx="3894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3192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Значимые события группы</a:t>
            </a:r>
          </a:p>
        </p:txBody>
      </p:sp>
    </p:spTree>
    <p:extLst>
      <p:ext uri="{BB962C8B-B14F-4D97-AF65-F5344CB8AC3E}">
        <p14:creationId xmlns:p14="http://schemas.microsoft.com/office/powerpoint/2010/main" val="18766826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D8E6792-5FC8-51DB-387D-F6F2D3A3AE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275443" y="763265"/>
            <a:ext cx="8496944" cy="434312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«К нам приходит новый год!»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C6DA55-AB4A-3778-FF13-F61BCA5219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568259" y="6698"/>
            <a:ext cx="6547992" cy="7467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2B681B-9B91-D41D-3877-3D528DF41D3C}"/>
              </a:ext>
            </a:extLst>
          </p:cNvPr>
          <p:cNvSpPr txBox="1"/>
          <p:nvPr/>
        </p:nvSpPr>
        <p:spPr>
          <a:xfrm>
            <a:off x="2875201" y="54804"/>
            <a:ext cx="3894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3192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Значимые события группы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9D0D36-3409-1774-9408-A3AC7A5F56B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31" y="1341289"/>
            <a:ext cx="5328939" cy="24595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D502682-D068-9935-847F-AD53C11123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708" y="3913745"/>
            <a:ext cx="5328938" cy="245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506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41AE92A0-6B21-3A06-B42C-A33F7A09A4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2053893" y="1262237"/>
            <a:ext cx="5283859" cy="3369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«Защитники Отечества»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34E7CF-5B15-2326-49EF-2F9E7F93E2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41" y="1924075"/>
            <a:ext cx="4247535" cy="19604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230775-FF08-FA53-CAEE-0F26AF5B554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661" y="4377860"/>
            <a:ext cx="4129861" cy="19060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A8EAAB-CBC0-1F37-8F17-3270E21A226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5823" y="1924074"/>
            <a:ext cx="4247536" cy="19604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F1835A-3248-F721-A717-B08F98EA4E0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41" y="4377860"/>
            <a:ext cx="4247535" cy="19604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B4EF7D-315B-5BF5-FFEE-68C8D320BB3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568259" y="6698"/>
            <a:ext cx="6547992" cy="7467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D92AE3-5E19-EE6D-C599-9E69EDD5A400}"/>
              </a:ext>
            </a:extLst>
          </p:cNvPr>
          <p:cNvSpPr txBox="1"/>
          <p:nvPr/>
        </p:nvSpPr>
        <p:spPr>
          <a:xfrm>
            <a:off x="2875201" y="54804"/>
            <a:ext cx="3894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3192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Значимые события группы</a:t>
            </a:r>
          </a:p>
        </p:txBody>
      </p:sp>
    </p:spTree>
    <p:extLst>
      <p:ext uri="{BB962C8B-B14F-4D97-AF65-F5344CB8AC3E}">
        <p14:creationId xmlns:p14="http://schemas.microsoft.com/office/powerpoint/2010/main" val="351982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361432DD-4020-5BA1-0751-E7D0926EC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227"/>
          <a:stretch/>
        </p:blipFill>
        <p:spPr bwMode="auto">
          <a:xfrm>
            <a:off x="-151562" y="-342153"/>
            <a:ext cx="1327319" cy="152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674"/>
          <a:stretch/>
        </p:blipFill>
        <p:spPr bwMode="auto">
          <a:xfrm>
            <a:off x="8285913" y="-367717"/>
            <a:ext cx="925101" cy="132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587509" y="3593189"/>
            <a:ext cx="3744415" cy="3817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Изучаем макеты по ПДД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79021" y="938330"/>
            <a:ext cx="3714183" cy="39417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Игра «Машины на дороге» </a:t>
            </a:r>
          </a:p>
          <a:p>
            <a:pPr algn="ctr"/>
            <a:endParaRPr lang="ru-RU" sz="2000" b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68163" y="906499"/>
            <a:ext cx="3865474" cy="39417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Игра «Правила дорожного движения»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22884" y="3631760"/>
            <a:ext cx="3841524" cy="36087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Игра «Собери светофор»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A6651DB-A073-E530-BE09-25684E1059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652464" y="-90395"/>
            <a:ext cx="6547992" cy="7467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74DE77-63CF-9BA2-D4EA-20F4EE18145B}"/>
              </a:ext>
            </a:extLst>
          </p:cNvPr>
          <p:cNvSpPr txBox="1"/>
          <p:nvPr/>
        </p:nvSpPr>
        <p:spPr>
          <a:xfrm>
            <a:off x="1874048" y="-103781"/>
            <a:ext cx="5753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Социально – коммуникативное развитие</a:t>
            </a:r>
          </a:p>
        </p:txBody>
      </p:sp>
      <p:sp>
        <p:nvSpPr>
          <p:cNvPr id="15" name="Скругленный прямоугольник 6">
            <a:extLst>
              <a:ext uri="{FF2B5EF4-FFF2-40B4-BE49-F238E27FC236}">
                <a16:creationId xmlns:a16="http://schemas.microsoft.com/office/drawing/2014/main" id="{D5C88AA4-CB36-582F-5A95-61BAC6F504C0}"/>
              </a:ext>
            </a:extLst>
          </p:cNvPr>
          <p:cNvSpPr/>
          <p:nvPr/>
        </p:nvSpPr>
        <p:spPr>
          <a:xfrm>
            <a:off x="3358516" y="471599"/>
            <a:ext cx="2446320" cy="36952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ОБЖ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CBEBEF8-B840-CF71-A9B3-B77B74BA154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021" y="1429711"/>
            <a:ext cx="3628104" cy="207639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B3143C9-162E-6203-1E5C-76CBA6059A1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163" y="1401741"/>
            <a:ext cx="4097331" cy="200391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73BF8D6-AAA8-FDD0-C19B-65E5EEEE9F0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363679" y="3433736"/>
            <a:ext cx="2258787" cy="396541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842BC84-FB75-F507-C767-1DEF678E5F2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86"/>
          <a:stretch/>
        </p:blipFill>
        <p:spPr>
          <a:xfrm>
            <a:off x="4907010" y="4287049"/>
            <a:ext cx="3726627" cy="225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419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0E7D238-979E-F424-CA12-205A4772A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11">
            <a:extLst>
              <a:ext uri="{FF2B5EF4-FFF2-40B4-BE49-F238E27FC236}">
                <a16:creationId xmlns:a16="http://schemas.microsoft.com/office/drawing/2014/main" id="{BB3635B2-81B0-3698-1F2C-0C2538F06B4E}"/>
              </a:ext>
            </a:extLst>
          </p:cNvPr>
          <p:cNvSpPr/>
          <p:nvPr/>
        </p:nvSpPr>
        <p:spPr>
          <a:xfrm>
            <a:off x="2654430" y="845574"/>
            <a:ext cx="4208143" cy="44236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Развлечение  «День смеха»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1E5BA9-B525-7474-17B5-C821D74B17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152" y="3910875"/>
            <a:ext cx="5820700" cy="26864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392EB2-B59F-D116-FF4B-DA5E36A576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428" y="1466258"/>
            <a:ext cx="3260984" cy="230595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BD73692-4A90-B82C-9FA1-F78401E4485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588" y="1466257"/>
            <a:ext cx="4996236" cy="23059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B65815-5109-E21C-98E6-9AAB5ACAC4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568259" y="6698"/>
            <a:ext cx="6547992" cy="7467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38924C-AB3B-B492-2E03-DC3067DA0302}"/>
              </a:ext>
            </a:extLst>
          </p:cNvPr>
          <p:cNvSpPr txBox="1"/>
          <p:nvPr/>
        </p:nvSpPr>
        <p:spPr>
          <a:xfrm>
            <a:off x="2875201" y="54804"/>
            <a:ext cx="3894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3192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Значимые события группы</a:t>
            </a:r>
          </a:p>
        </p:txBody>
      </p:sp>
    </p:spTree>
    <p:extLst>
      <p:ext uri="{BB962C8B-B14F-4D97-AF65-F5344CB8AC3E}">
        <p14:creationId xmlns:p14="http://schemas.microsoft.com/office/powerpoint/2010/main" val="37552156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0E7D238-979E-F424-CA12-205A4772A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11">
            <a:extLst>
              <a:ext uri="{FF2B5EF4-FFF2-40B4-BE49-F238E27FC236}">
                <a16:creationId xmlns:a16="http://schemas.microsoft.com/office/drawing/2014/main" id="{BB3635B2-81B0-3698-1F2C-0C2538F06B4E}"/>
              </a:ext>
            </a:extLst>
          </p:cNvPr>
          <p:cNvSpPr/>
          <p:nvPr/>
        </p:nvSpPr>
        <p:spPr>
          <a:xfrm>
            <a:off x="2785381" y="894734"/>
            <a:ext cx="4208143" cy="30339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 «День смеха»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E01C27-B004-66C8-2EEA-5809973CBF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944" y="1336689"/>
            <a:ext cx="5414859" cy="24991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F1D9B2-AFF3-E61F-7D93-30248803D3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1219" y="3974418"/>
            <a:ext cx="5947542" cy="27450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1EFD6D-8D60-E9A7-8419-008DFA051F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568259" y="6698"/>
            <a:ext cx="6547992" cy="7467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B85DDB-4AC6-0797-9497-4BC51EF2ECFD}"/>
              </a:ext>
            </a:extLst>
          </p:cNvPr>
          <p:cNvSpPr txBox="1"/>
          <p:nvPr/>
        </p:nvSpPr>
        <p:spPr>
          <a:xfrm>
            <a:off x="2875201" y="54804"/>
            <a:ext cx="3894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3192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Значимые события группы</a:t>
            </a:r>
          </a:p>
        </p:txBody>
      </p:sp>
    </p:spTree>
    <p:extLst>
      <p:ext uri="{BB962C8B-B14F-4D97-AF65-F5344CB8AC3E}">
        <p14:creationId xmlns:p14="http://schemas.microsoft.com/office/powerpoint/2010/main" val="33499927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0E7D238-979E-F424-CA12-205A4772A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5">
            <a:extLst>
              <a:ext uri="{FF2B5EF4-FFF2-40B4-BE49-F238E27FC236}">
                <a16:creationId xmlns:a16="http://schemas.microsoft.com/office/drawing/2014/main" id="{69B3043D-9AFA-E3A6-3736-226129BAE18C}"/>
              </a:ext>
            </a:extLst>
          </p:cNvPr>
          <p:cNvSpPr/>
          <p:nvPr/>
        </p:nvSpPr>
        <p:spPr>
          <a:xfrm>
            <a:off x="987830" y="860337"/>
            <a:ext cx="7371635" cy="539938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680" algn="ctr">
              <a:lnSpc>
                <a:spcPts val="2000"/>
              </a:lnSpc>
            </a:pP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Проект «Победный май»</a:t>
            </a:r>
          </a:p>
          <a:p>
            <a:pPr indent="360680" algn="ctr">
              <a:lnSpc>
                <a:spcPts val="2000"/>
              </a:lnSpc>
            </a:pP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Акция «Читаем детям о Великой Отечественной войне»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8894A0-AD20-DF2A-B1C2-6D3DD0DA3EB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53" y="1543415"/>
            <a:ext cx="5158209" cy="23807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CAD0DB-03DB-C34E-18F3-3916A85C0B8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342" y="3989115"/>
            <a:ext cx="5889523" cy="27480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C17EA6-92EB-4918-6785-59539BCC2C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568259" y="6698"/>
            <a:ext cx="6547992" cy="7467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F9F6FE-D5D2-A7C2-44A6-43A305E18846}"/>
              </a:ext>
            </a:extLst>
          </p:cNvPr>
          <p:cNvSpPr txBox="1"/>
          <p:nvPr/>
        </p:nvSpPr>
        <p:spPr>
          <a:xfrm>
            <a:off x="2875201" y="54804"/>
            <a:ext cx="3894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3192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Значимые события группы</a:t>
            </a:r>
          </a:p>
        </p:txBody>
      </p:sp>
    </p:spTree>
    <p:extLst>
      <p:ext uri="{BB962C8B-B14F-4D97-AF65-F5344CB8AC3E}">
        <p14:creationId xmlns:p14="http://schemas.microsoft.com/office/powerpoint/2010/main" val="14960211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0E7D238-979E-F424-CA12-205A4772A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D50769-FEFE-8E49-110C-63F89F635D0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42" y="1746398"/>
            <a:ext cx="8635915" cy="39858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43FA5A-B83A-2B37-056A-04E5D03DF8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568259" y="6698"/>
            <a:ext cx="6547992" cy="7467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7C1E23-1C9D-7C8F-2E23-3A46839928FD}"/>
              </a:ext>
            </a:extLst>
          </p:cNvPr>
          <p:cNvSpPr txBox="1"/>
          <p:nvPr/>
        </p:nvSpPr>
        <p:spPr>
          <a:xfrm>
            <a:off x="1843549" y="6698"/>
            <a:ext cx="57321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Конкурсы для детей совместные с родителями</a:t>
            </a:r>
          </a:p>
        </p:txBody>
      </p:sp>
    </p:spTree>
    <p:extLst>
      <p:ext uri="{BB962C8B-B14F-4D97-AF65-F5344CB8AC3E}">
        <p14:creationId xmlns:p14="http://schemas.microsoft.com/office/powerpoint/2010/main" val="2013627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0E7D238-979E-F424-CA12-205A4772A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-45759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13">
            <a:extLst>
              <a:ext uri="{FF2B5EF4-FFF2-40B4-BE49-F238E27FC236}">
                <a16:creationId xmlns:a16="http://schemas.microsoft.com/office/drawing/2014/main" id="{7B170227-16C2-A850-30DB-8A2CE223859F}"/>
              </a:ext>
            </a:extLst>
          </p:cNvPr>
          <p:cNvSpPr/>
          <p:nvPr/>
        </p:nvSpPr>
        <p:spPr>
          <a:xfrm>
            <a:off x="2284002" y="641622"/>
            <a:ext cx="4215448" cy="45316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F74A1E-BB4A-4B58-AB7F-B27B80E5B499}"/>
              </a:ext>
            </a:extLst>
          </p:cNvPr>
          <p:cNvSpPr txBox="1"/>
          <p:nvPr/>
        </p:nvSpPr>
        <p:spPr>
          <a:xfrm>
            <a:off x="1655422" y="701810"/>
            <a:ext cx="5472608" cy="332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Фотоконкурс «С папой»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1E635B-BEF6-F1ED-A85B-AE4021A689E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82" y="1223138"/>
            <a:ext cx="2047780" cy="27303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AA4EE2-6D29-DF77-33BC-370A5982A4A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598" y="4010247"/>
            <a:ext cx="1983658" cy="26448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C66C7DB-7CB8-EF8B-7F29-D4FDC597B47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0100" y="1182654"/>
            <a:ext cx="1963251" cy="28113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A19530-9DDE-9F48-874D-CFD47229B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8805" y="4033652"/>
            <a:ext cx="1731638" cy="259832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E475A1-D04E-477E-EBD4-499A80AD61B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902" y="4033652"/>
            <a:ext cx="1983658" cy="264487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1AAA9BF-CFD2-4FF2-236B-5B4CB3DE396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128" y="4029306"/>
            <a:ext cx="2115902" cy="264487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AAC0AC7-26E1-2D86-F437-228112D3AB5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40521" y="1506389"/>
            <a:ext cx="2811339" cy="21085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856BCDC-763A-7BB4-2133-1FC46178580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568259" y="6698"/>
            <a:ext cx="6547992" cy="7467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70D093-33EF-A4E5-9EF0-6E06FE93C213}"/>
              </a:ext>
            </a:extLst>
          </p:cNvPr>
          <p:cNvSpPr txBox="1"/>
          <p:nvPr/>
        </p:nvSpPr>
        <p:spPr>
          <a:xfrm>
            <a:off x="1843549" y="6698"/>
            <a:ext cx="57321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Конкурсы для детей совместные с родителями</a:t>
            </a:r>
          </a:p>
        </p:txBody>
      </p:sp>
    </p:spTree>
    <p:extLst>
      <p:ext uri="{BB962C8B-B14F-4D97-AF65-F5344CB8AC3E}">
        <p14:creationId xmlns:p14="http://schemas.microsoft.com/office/powerpoint/2010/main" val="4099818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0E7D238-979E-F424-CA12-205A4772A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-45759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13">
            <a:extLst>
              <a:ext uri="{FF2B5EF4-FFF2-40B4-BE49-F238E27FC236}">
                <a16:creationId xmlns:a16="http://schemas.microsoft.com/office/drawing/2014/main" id="{7B170227-16C2-A850-30DB-8A2CE223859F}"/>
              </a:ext>
            </a:extLst>
          </p:cNvPr>
          <p:cNvSpPr/>
          <p:nvPr/>
        </p:nvSpPr>
        <p:spPr>
          <a:xfrm>
            <a:off x="2284002" y="641622"/>
            <a:ext cx="4215448" cy="45316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F74A1E-BB4A-4B58-AB7F-B27B80E5B499}"/>
              </a:ext>
            </a:extLst>
          </p:cNvPr>
          <p:cNvSpPr txBox="1"/>
          <p:nvPr/>
        </p:nvSpPr>
        <p:spPr>
          <a:xfrm>
            <a:off x="1655422" y="701810"/>
            <a:ext cx="5472608" cy="332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Фотоконкурс «С книгой в образе»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F0FF93-15B7-8EE5-FBB0-CF5CF45E22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86" y="1284932"/>
            <a:ext cx="1953117" cy="38837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659FEF-B75F-8790-CD3A-7CCD51F7305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6259" y="1284932"/>
            <a:ext cx="2554993" cy="379400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EFBDE0F-E0D8-F872-3C62-CD2D0586011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2482" y="1284932"/>
            <a:ext cx="2912807" cy="38837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0FEED1-360D-B498-A960-40CA66775D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568259" y="6698"/>
            <a:ext cx="6547992" cy="7467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87081D-BE62-EABF-3F19-B9F8481ADB4D}"/>
              </a:ext>
            </a:extLst>
          </p:cNvPr>
          <p:cNvSpPr txBox="1"/>
          <p:nvPr/>
        </p:nvSpPr>
        <p:spPr>
          <a:xfrm>
            <a:off x="1843549" y="6698"/>
            <a:ext cx="57321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Конкурсы для детей совместные с родителями</a:t>
            </a:r>
          </a:p>
        </p:txBody>
      </p:sp>
    </p:spTree>
    <p:extLst>
      <p:ext uri="{BB962C8B-B14F-4D97-AF65-F5344CB8AC3E}">
        <p14:creationId xmlns:p14="http://schemas.microsoft.com/office/powerpoint/2010/main" val="4640186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0E7D238-979E-F424-CA12-205A4772A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894878-3623-95F8-9AC7-C89178FB86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3" y="857045"/>
            <a:ext cx="2535455" cy="17851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C71B91-E178-841F-DCAA-E2B540B3BBE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558" y="775005"/>
            <a:ext cx="1799455" cy="25476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AB5E0C-A0BB-F5AF-4802-3CDDF94D404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9476" y="2263074"/>
            <a:ext cx="1819273" cy="25757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EF6022-E1E0-0AD1-508E-72B2C5ACDAE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3126" y="4128129"/>
            <a:ext cx="1783762" cy="25254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90E7ACF-6759-6979-0BAC-148A502114E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080" y="760977"/>
            <a:ext cx="1783763" cy="25254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6DD0B8B-F56A-782B-B7EE-E05611AA189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9951" y="4088616"/>
            <a:ext cx="1783762" cy="252543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3BF4918-554C-30F6-43D5-F7CF82C9B29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1717" y="4077342"/>
            <a:ext cx="1783763" cy="252544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AE2D54C-FDF8-BC1D-72ED-95A1D573E7C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141" y="760977"/>
            <a:ext cx="1819272" cy="257571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4C31FD0-3360-A1CA-99B3-3BE3AE215D4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4818" y="2096629"/>
            <a:ext cx="1877014" cy="265302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BEFA639-DFC3-370E-02AD-665E66C3A33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76" y="4148411"/>
            <a:ext cx="1877014" cy="250268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355B521-FCFC-3082-08C3-2733AEB0281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512" y="2096629"/>
            <a:ext cx="1877014" cy="26344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5B9F3D8-2AE7-C831-E54D-D95A137D712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568259" y="6698"/>
            <a:ext cx="6547992" cy="7467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8DCF3D-C31F-F957-7824-E519407F4575}"/>
              </a:ext>
            </a:extLst>
          </p:cNvPr>
          <p:cNvSpPr txBox="1"/>
          <p:nvPr/>
        </p:nvSpPr>
        <p:spPr>
          <a:xfrm>
            <a:off x="2844059" y="-6392"/>
            <a:ext cx="2999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Достижения группы</a:t>
            </a:r>
          </a:p>
        </p:txBody>
      </p:sp>
    </p:spTree>
    <p:extLst>
      <p:ext uri="{BB962C8B-B14F-4D97-AF65-F5344CB8AC3E}">
        <p14:creationId xmlns:p14="http://schemas.microsoft.com/office/powerpoint/2010/main" val="27225167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0E7D238-979E-F424-CA12-205A4772A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205FEC-C4E0-8B47-0527-EC5B719E41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56" y="1895167"/>
            <a:ext cx="8180439" cy="37755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86F039-0C71-2E56-A494-0B548C2E10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" t="69599" r="-1894" b="-1"/>
          <a:stretch/>
        </p:blipFill>
        <p:spPr>
          <a:xfrm>
            <a:off x="-432931" y="0"/>
            <a:ext cx="11041937" cy="12585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0E9AE-3FCD-F10B-743D-A996F9E72BCC}"/>
              </a:ext>
            </a:extLst>
          </p:cNvPr>
          <p:cNvSpPr txBox="1"/>
          <p:nvPr/>
        </p:nvSpPr>
        <p:spPr>
          <a:xfrm>
            <a:off x="1247467" y="152210"/>
            <a:ext cx="66490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Спасибо вам большое за помощь и внимание! </a:t>
            </a:r>
          </a:p>
          <a:p>
            <a:r>
              <a:rPr lang="ru-RU" sz="2800" b="1" dirty="0">
                <a:solidFill>
                  <a:schemeClr val="bg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     Успехов вам и вашим детям!</a:t>
            </a:r>
          </a:p>
        </p:txBody>
      </p:sp>
    </p:spTree>
    <p:extLst>
      <p:ext uri="{BB962C8B-B14F-4D97-AF65-F5344CB8AC3E}">
        <p14:creationId xmlns:p14="http://schemas.microsoft.com/office/powerpoint/2010/main" val="1270246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982D4E70-6DCB-F201-F96F-0E59CBD49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167899" y="644328"/>
            <a:ext cx="3074953" cy="446537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Основы экономики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86887" y="3902464"/>
            <a:ext cx="3944671" cy="45478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«Знакомство с профессиями»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6960" y="1192039"/>
            <a:ext cx="3965414" cy="432548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Игра «Магазин»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61063" y="1188808"/>
            <a:ext cx="4003550" cy="432548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 Знакомство с улицей»                             »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890190" y="3846434"/>
            <a:ext cx="3897395" cy="432548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Д/и «Хорошо-плохо»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3FBA7B-33FD-8E0D-02A4-45E78A7D35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210" y="4455188"/>
            <a:ext cx="4336026" cy="20012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E547033-C07D-7C95-1787-5B79AC76CB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4033" y="4366846"/>
            <a:ext cx="4239514" cy="20895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CFB497C-7A4B-9EB7-6D44-3EAECF2D785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58" y="1779564"/>
            <a:ext cx="4204018" cy="19403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C152CF-7175-C243-13A9-3F81D4DBA2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4140" y="1755545"/>
            <a:ext cx="3897396" cy="19567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DFE3890-352C-1DB0-218E-1CB6A5E7EF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652464" y="-90395"/>
            <a:ext cx="6547992" cy="7467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45C9D9-984D-6100-39E3-B5E69BB8793F}"/>
              </a:ext>
            </a:extLst>
          </p:cNvPr>
          <p:cNvSpPr txBox="1"/>
          <p:nvPr/>
        </p:nvSpPr>
        <p:spPr>
          <a:xfrm>
            <a:off x="1864757" y="-64325"/>
            <a:ext cx="58830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Социально – коммуникативное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3987040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ACFB4DEE-F350-178F-4635-03F491B3C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390723" y="915072"/>
            <a:ext cx="4489262" cy="439557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Трудовая деятельность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8491" y="1420524"/>
            <a:ext cx="3926538" cy="3817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Уход за огородом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68973" y="1432936"/>
            <a:ext cx="3961353" cy="3817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Уход за растениями на участке </a:t>
            </a:r>
          </a:p>
        </p:txBody>
      </p:sp>
      <p:pic>
        <p:nvPicPr>
          <p:cNvPr id="10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227"/>
          <a:stretch/>
        </p:blipFill>
        <p:spPr bwMode="auto">
          <a:xfrm>
            <a:off x="640278" y="-248085"/>
            <a:ext cx="1131204" cy="129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fs01.infourok.ru/images/doc/81/97329/img25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674"/>
          <a:stretch/>
        </p:blipFill>
        <p:spPr bwMode="auto">
          <a:xfrm>
            <a:off x="7584191" y="-360602"/>
            <a:ext cx="1070639" cy="114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DABEBEA-B64E-E128-DBCC-C0AECA3DFE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838" y="1926266"/>
            <a:ext cx="3961354" cy="20879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4DFA120-EF16-02C3-C00B-B3B191891A5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676" y="1919236"/>
            <a:ext cx="4462402" cy="20595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397FCE-4076-76C3-5482-A3CF36276B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490" y="4170783"/>
            <a:ext cx="2408105" cy="260009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79649FE-AC33-D3C0-3D99-7C72CAB1AB8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1340" y="4414589"/>
            <a:ext cx="4653915" cy="21479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01817F9-538A-0B0C-AFBF-7392E0A874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652464" y="-90395"/>
            <a:ext cx="6547992" cy="7467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549D6D-96B8-FEDB-78FB-DDDCC031F49E}"/>
              </a:ext>
            </a:extLst>
          </p:cNvPr>
          <p:cNvSpPr txBox="1"/>
          <p:nvPr/>
        </p:nvSpPr>
        <p:spPr>
          <a:xfrm>
            <a:off x="1864757" y="-64325"/>
            <a:ext cx="58830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Социально – коммуникативное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805406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0E7D238-979E-F424-CA12-205A4772A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0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80AB8FB-EA24-A68A-A438-B1D8C8685B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7854" y="1499342"/>
            <a:ext cx="4018404" cy="29026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EF69DB-75AE-BCC0-E84E-67E2A6734A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87" y="486706"/>
            <a:ext cx="1497529" cy="32446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5784FC-2AD4-FD25-7FEE-1D92F487008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4359" y="3234143"/>
            <a:ext cx="1497529" cy="32446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C9DC37-66FB-0F18-3EAC-AE8F841E2CE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138" y="3459264"/>
            <a:ext cx="1468615" cy="31819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6EC7CA9-D924-FCD4-EE18-AEC520B0907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647" y="486706"/>
            <a:ext cx="1468615" cy="31819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A3D6F3-27DC-086F-874E-E59EB80BF07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94204" y="4436965"/>
            <a:ext cx="2562128" cy="2128536"/>
          </a:xfrm>
          <a:prstGeom prst="rect">
            <a:avLst/>
          </a:prstGeom>
        </p:spPr>
      </p:pic>
      <p:sp>
        <p:nvSpPr>
          <p:cNvPr id="3" name="Скругленный прямоугольник 7">
            <a:extLst>
              <a:ext uri="{FF2B5EF4-FFF2-40B4-BE49-F238E27FC236}">
                <a16:creationId xmlns:a16="http://schemas.microsoft.com/office/drawing/2014/main" id="{6AFB3FA7-F26C-12B9-ADFE-5451FB584E12}"/>
              </a:ext>
            </a:extLst>
          </p:cNvPr>
          <p:cNvSpPr/>
          <p:nvPr/>
        </p:nvSpPr>
        <p:spPr>
          <a:xfrm>
            <a:off x="1540451" y="716051"/>
            <a:ext cx="5666962" cy="539938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Акция «Спасибо родителям за жизнь»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70F5A6-838C-BFBF-6B41-1C1D95DC370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652464" y="-90395"/>
            <a:ext cx="6547992" cy="7467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771398-39C6-859A-61B5-BD046A220D55}"/>
              </a:ext>
            </a:extLst>
          </p:cNvPr>
          <p:cNvSpPr txBox="1"/>
          <p:nvPr/>
        </p:nvSpPr>
        <p:spPr>
          <a:xfrm>
            <a:off x="1936587" y="-39424"/>
            <a:ext cx="6017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Социально – коммуникативное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1121259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0E7D238-979E-F424-CA12-205A4772A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53" y="5645"/>
            <a:ext cx="912464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DACB30-42CB-78F3-A7FA-153F61EE95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4695" r="5581" b="33620"/>
          <a:stretch/>
        </p:blipFill>
        <p:spPr>
          <a:xfrm>
            <a:off x="1652464" y="-90395"/>
            <a:ext cx="6547992" cy="746754"/>
          </a:xfrm>
          <a:prstGeom prst="rect">
            <a:avLst/>
          </a:prstGeom>
        </p:spPr>
      </p:pic>
      <p:sp>
        <p:nvSpPr>
          <p:cNvPr id="4" name="Скругленный прямоугольник 8">
            <a:extLst>
              <a:ext uri="{FF2B5EF4-FFF2-40B4-BE49-F238E27FC236}">
                <a16:creationId xmlns:a16="http://schemas.microsoft.com/office/drawing/2014/main" id="{80B39955-111E-7636-8707-486199E6B54E}"/>
              </a:ext>
            </a:extLst>
          </p:cNvPr>
          <p:cNvSpPr/>
          <p:nvPr/>
        </p:nvSpPr>
        <p:spPr>
          <a:xfrm>
            <a:off x="2808956" y="794695"/>
            <a:ext cx="3526088" cy="3817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Акция «Доброе сердце»</a:t>
            </a:r>
            <a:endParaRPr lang="ru-RU" sz="2400" b="1" dirty="0">
              <a:solidFill>
                <a:srgbClr val="002060"/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9E78F4-4CAC-DE7B-58A5-F24A74A0A03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87" y="1763862"/>
            <a:ext cx="2085195" cy="45179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C00785-7F3E-B9B2-9FDC-3AF8E236093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253" y="1750126"/>
            <a:ext cx="2529057" cy="189679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0F845F-AEC9-6F47-7D80-A7515C58B57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0558" y="4197573"/>
            <a:ext cx="3526088" cy="19618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857D1D-7C53-3A96-59EE-7AAFDFCE87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9189" y="1737442"/>
            <a:ext cx="1654914" cy="21848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2499F6-342D-44CE-D89B-2C552810408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42" y="1755459"/>
            <a:ext cx="2003987" cy="43419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39DB9B-4A79-0863-13C0-7E6470E28D13}"/>
              </a:ext>
            </a:extLst>
          </p:cNvPr>
          <p:cNvSpPr txBox="1"/>
          <p:nvPr/>
        </p:nvSpPr>
        <p:spPr>
          <a:xfrm>
            <a:off x="1936587" y="-39424"/>
            <a:ext cx="6017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Социально – коммуникативное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25620268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</TotalTime>
  <Words>787</Words>
  <Application>Microsoft Office PowerPoint</Application>
  <PresentationFormat>Экран (4:3)</PresentationFormat>
  <Paragraphs>203</Paragraphs>
  <Slides>57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3" baseType="lpstr">
      <vt:lpstr>Arial</vt:lpstr>
      <vt:lpstr>Calibri</vt:lpstr>
      <vt:lpstr>Calibri Light</vt:lpstr>
      <vt:lpstr>Monotype Corsiva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Хомяк Полянский</dc:creator>
  <cp:lastModifiedBy>Хомяк Полянский</cp:lastModifiedBy>
  <cp:revision>27</cp:revision>
  <dcterms:created xsi:type="dcterms:W3CDTF">2023-06-15T14:07:07Z</dcterms:created>
  <dcterms:modified xsi:type="dcterms:W3CDTF">2023-06-15T17:17:34Z</dcterms:modified>
</cp:coreProperties>
</file>