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59" r:id="rId4"/>
    <p:sldId id="287" r:id="rId5"/>
    <p:sldId id="288" r:id="rId6"/>
    <p:sldId id="261" r:id="rId7"/>
    <p:sldId id="266" r:id="rId8"/>
    <p:sldId id="267" r:id="rId9"/>
    <p:sldId id="265" r:id="rId10"/>
    <p:sldId id="281" r:id="rId11"/>
    <p:sldId id="264" r:id="rId12"/>
    <p:sldId id="263" r:id="rId13"/>
    <p:sldId id="262" r:id="rId14"/>
    <p:sldId id="260" r:id="rId15"/>
    <p:sldId id="277" r:id="rId16"/>
    <p:sldId id="276" r:id="rId17"/>
    <p:sldId id="275" r:id="rId18"/>
    <p:sldId id="273" r:id="rId19"/>
    <p:sldId id="274" r:id="rId20"/>
    <p:sldId id="278" r:id="rId21"/>
    <p:sldId id="279" r:id="rId22"/>
    <p:sldId id="284" r:id="rId23"/>
    <p:sldId id="280" r:id="rId24"/>
    <p:sldId id="282" r:id="rId25"/>
    <p:sldId id="286" r:id="rId26"/>
  </p:sldIdLst>
  <p:sldSz cx="11522075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06" y="-276"/>
      </p:cViewPr>
      <p:guideLst>
        <p:guide orient="horz" pos="2160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7900349559761968"/>
          <c:y val="7.1650024997222533E-2"/>
          <c:w val="0.5044243025744658"/>
          <c:h val="0.87874611154316185"/>
        </c:manualLayout>
      </c:layout>
      <c:pieChart>
        <c:varyColors val="1"/>
        <c:ser>
          <c:idx val="0"/>
          <c:order val="0"/>
          <c:explosion val="3"/>
          <c:dPt>
            <c:idx val="1"/>
            <c:bubble3D val="0"/>
          </c:dPt>
          <c:cat>
            <c:strRef>
              <c:f>Лист1!$A$1:$B$1</c:f>
              <c:strCache>
                <c:ptCount val="2"/>
                <c:pt idx="0">
                  <c:v>мальчики</c:v>
                </c:pt>
                <c:pt idx="1">
                  <c:v>девочки</c:v>
                </c:pt>
              </c:strCache>
            </c:strRef>
          </c:cat>
          <c:val>
            <c:numRef>
              <c:f>Лист1!$A$2:$B$2</c:f>
              <c:numCache>
                <c:formatCode>General</c:formatCode>
                <c:ptCount val="2"/>
                <c:pt idx="0">
                  <c:v>11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2.9726032038327986E-2"/>
          <c:y val="0.17113072505832688"/>
          <c:w val="0.40627428882325511"/>
          <c:h val="0.5944669342295299"/>
        </c:manualLayout>
      </c:layout>
      <c:overlay val="0"/>
      <c:txPr>
        <a:bodyPr/>
        <a:lstStyle/>
        <a:p>
          <a:pPr>
            <a:defRPr sz="2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1">
      <a:gsLst>
        <a:gs pos="0">
          <a:schemeClr val="accent6">
            <a:tint val="50000"/>
            <a:satMod val="300000"/>
          </a:schemeClr>
        </a:gs>
        <a:gs pos="35000">
          <a:schemeClr val="accent6">
            <a:tint val="37000"/>
            <a:satMod val="300000"/>
          </a:schemeClr>
        </a:gs>
        <a:gs pos="100000">
          <a:schemeClr val="accent6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6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130426"/>
            <a:ext cx="9793764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4" y="274639"/>
            <a:ext cx="259246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274639"/>
            <a:ext cx="7585366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406901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76104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857055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4811" y="273051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5" y="1435101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600201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6356351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rofile\Downloads\1620894758_5-phonoteka_org-p-fon-dlya-prezentatsii-gnomi-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152207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36503" y="980729"/>
            <a:ext cx="8907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МБДОУ ДС «Чебурашка» г. Волгодонска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36502" y="1827873"/>
            <a:ext cx="8605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b="1" dirty="0" smtClean="0"/>
          </a:p>
          <a:p>
            <a:pPr algn="ctr"/>
            <a:endParaRPr lang="ru-RU" sz="4400" b="1" dirty="0" smtClean="0"/>
          </a:p>
          <a:p>
            <a:pPr algn="ctr"/>
            <a:r>
              <a:rPr lang="ru-RU" sz="2800" b="1" dirty="0" smtClean="0"/>
              <a:t>с</a:t>
            </a:r>
            <a:r>
              <a:rPr lang="ru-RU" sz="2800" b="1" dirty="0" smtClean="0">
                <a:cs typeface="Times New Roman" pitchFamily="18" charset="0"/>
              </a:rPr>
              <a:t>редняя группа </a:t>
            </a:r>
            <a:r>
              <a:rPr lang="ru-RU" sz="2800" b="1" dirty="0" smtClean="0">
                <a:cs typeface="Times New Roman" pitchFamily="18" charset="0"/>
              </a:rPr>
              <a:t>№5 «Гномики»</a:t>
            </a:r>
            <a:endParaRPr lang="ru-RU" sz="2800" b="1" dirty="0"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6861" y="4365104"/>
            <a:ext cx="47466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Воспитатели: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Нагибина Н.В.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Задёра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Н.Н.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iz_filma_usatyj_nan_(muzebra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56238" y="3124200"/>
            <a:ext cx="609600" cy="609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69974" y="2100676"/>
            <a:ext cx="84805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«Хорошо у нас в саду»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413" y="-37070"/>
            <a:ext cx="113776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Тематическая неделя: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«Осень, Осень в гости просим»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D:\Profile\Downloads\InShot_20220524_09201921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69" y="1040148"/>
            <a:ext cx="7201302" cy="56769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413" y="7331"/>
            <a:ext cx="111612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Тематическая неделя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«Правового просвещения»,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«Доброе сердце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Profile\Desktop\InShot_20220524_0736461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925" y="1297733"/>
            <a:ext cx="7037301" cy="5443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53975"/>
            <a:ext cx="11522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неделя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 нам проходит Новый год»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D:\Profile\Downloads\InShot_20220524_0750385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29" y="764705"/>
            <a:ext cx="7566926" cy="60460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53975"/>
            <a:ext cx="11522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Тематическая неделя: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«Защитники Отечества»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D:\Profile\Downloads\InShot_20220524_0758160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37" y="653912"/>
            <a:ext cx="7126630" cy="60586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1" y="-17787"/>
            <a:ext cx="11522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Тематическая неделя: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«Светлый праздник - женский день»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D:\Profile\Downloads\InShot_20220524_08480164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669" y="1196752"/>
            <a:ext cx="6961475" cy="5450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-53975"/>
            <a:ext cx="11522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Тематическая неделя: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«Масленица»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:\Profile\Downloads\InShot_20220524_08442658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37" y="653912"/>
            <a:ext cx="6959898" cy="6090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" y="-21304"/>
            <a:ext cx="11522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Тематическая неделя: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«День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смеха»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Profile\Downloads\InShot_20220524_08570063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661" y="686582"/>
            <a:ext cx="7068211" cy="6085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32383"/>
            <a:ext cx="11522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Тематическая неделя: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«Всемирный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день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здоровья»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:\Profile\Downloads\20220407_1054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12" y="692697"/>
            <a:ext cx="7758905" cy="61045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53975"/>
            <a:ext cx="115220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Тематическая неделя: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авиации и космонавтики»,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 детей  от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ЧС» 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6" name="Picture 2" descr="D:\Profile\Downloads\InShot_20220524_0906354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37" y="1269206"/>
            <a:ext cx="6874824" cy="5583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" y="109623"/>
            <a:ext cx="115220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Тематическая неделя: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Международный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Земли, Охрана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водных ресурсов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D:\Profile\Downloads\InShot_20220524_0912594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490" y="1309952"/>
            <a:ext cx="6469018" cy="5548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53974"/>
            <a:ext cx="11522075" cy="691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52525" y="731249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Количество воспитанников: </a:t>
            </a:r>
            <a:r>
              <a:rPr lang="ru-RU" sz="2800" b="1" dirty="0" smtClean="0"/>
              <a:t>22 </a:t>
            </a:r>
            <a:r>
              <a:rPr lang="ru-RU" sz="2800" b="1" dirty="0" smtClean="0"/>
              <a:t>дошкольника,</a:t>
            </a:r>
            <a:endParaRPr lang="ru-RU" sz="2800" b="1" dirty="0"/>
          </a:p>
          <a:p>
            <a:pPr algn="ctr"/>
            <a:r>
              <a:rPr lang="ru-RU" sz="2800" b="1" dirty="0"/>
              <a:t>и</a:t>
            </a:r>
            <a:r>
              <a:rPr lang="ru-RU" sz="2800" b="1" dirty="0" smtClean="0"/>
              <a:t>з </a:t>
            </a:r>
            <a:r>
              <a:rPr lang="ru-RU" sz="2800" b="1" dirty="0"/>
              <a:t>них </a:t>
            </a:r>
            <a:r>
              <a:rPr lang="ru-RU" sz="2800" b="1" dirty="0" smtClean="0">
                <a:solidFill>
                  <a:srgbClr val="0000CC"/>
                </a:solidFill>
              </a:rPr>
              <a:t>11</a:t>
            </a:r>
            <a:r>
              <a:rPr lang="ru-RU" sz="2800" b="1" dirty="0" smtClean="0"/>
              <a:t> </a:t>
            </a:r>
            <a:r>
              <a:rPr lang="ru-RU" sz="2800" b="1" dirty="0"/>
              <a:t>бравых </a:t>
            </a:r>
            <a:r>
              <a:rPr lang="ru-RU" sz="2800" b="1" dirty="0" smtClean="0"/>
              <a:t>казачат </a:t>
            </a:r>
            <a:r>
              <a:rPr lang="ru-RU" sz="2800" b="1" dirty="0"/>
              <a:t>и </a:t>
            </a:r>
            <a:r>
              <a:rPr lang="ru-RU" sz="2800" b="1" dirty="0" smtClean="0">
                <a:solidFill>
                  <a:srgbClr val="C00000"/>
                </a:solidFill>
              </a:rPr>
              <a:t>11</a:t>
            </a:r>
            <a:r>
              <a:rPr lang="ru-RU" sz="2800" b="1" dirty="0" smtClean="0"/>
              <a:t> </a:t>
            </a:r>
            <a:r>
              <a:rPr lang="ru-RU" sz="2800" b="1" dirty="0"/>
              <a:t>задорных </a:t>
            </a:r>
            <a:r>
              <a:rPr lang="ru-RU" sz="2800" b="1" dirty="0" smtClean="0"/>
              <a:t>казачек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0562"/>
            <a:ext cx="1152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Средняя группа № 5 «Гномики»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661019"/>
              </p:ext>
            </p:extLst>
          </p:nvPr>
        </p:nvGraphicFramePr>
        <p:xfrm>
          <a:off x="7849269" y="2348880"/>
          <a:ext cx="3385778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5" y="1685356"/>
            <a:ext cx="6648006" cy="4986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9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2525" y="-34944"/>
            <a:ext cx="9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«Победный май»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469" y="476672"/>
            <a:ext cx="1008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Международная акция «Читаем детям о войне»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7" name="Picture 1" descr="D:\Profile\Downloads\InShot_20220524_09290078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37" y="1123003"/>
            <a:ext cx="6804882" cy="5645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3" name="Picture 1" descr="D:\Profile\Downloads\InShot_20220524_0944122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774" y="184568"/>
            <a:ext cx="6970525" cy="65154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 descr="D:\Profile\Downloads\IMG_20211005_1040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629" y="116632"/>
            <a:ext cx="7042532" cy="65304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99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441" y="-53975"/>
            <a:ext cx="10729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Развивающие игры с конструктором «ТИКО»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 descr="D:\Profile\Downloads\InShot_20220524_100256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677" y="1129179"/>
            <a:ext cx="7055708" cy="55994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68549" y="-53975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Фестиваль «4Д- игра»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D:\Profile\Downloads\InShot_20220524_1007308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821" y="666046"/>
            <a:ext cx="6868691" cy="59313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12565" y="-53975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Интересы детей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413" y="548680"/>
            <a:ext cx="11233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Как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увидеть из ниже представленных графиков в начале года дети испытывали некоторые трудности в различных областях, но благодаря систематическим проведением как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деятельности, так и различных видов работ (групповых, индивидуальных), на конец года показатели существенно выросли.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3" y="3226337"/>
            <a:ext cx="4842218" cy="36316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368" y="3206451"/>
            <a:ext cx="4785213" cy="358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4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342"/>
            <a:ext cx="11522075" cy="720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6421" y="258563"/>
            <a:ext cx="1116124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                             Цели программы: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Создание каждому ребенку в детском саду возможность для развития способностей, широкого взаимодействия с миром, активного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практикования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разных видах деятельности, творческой самореализации. Программа направлена на развитие самостоятельности, познавательной и коммуникативной активности, социальной уверенности и ценностных ориентаций, определяющих поведение, деятельность и отношение ребенка к миру.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7"/>
          <a:stretch/>
        </p:blipFill>
        <p:spPr bwMode="auto">
          <a:xfrm>
            <a:off x="-1" y="12342"/>
            <a:ext cx="11522075" cy="684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48469" y="2908687"/>
            <a:ext cx="101531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413" y="12370"/>
            <a:ext cx="11233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реализации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программы дошкольного образования МБДОУ ДС «Чебурашка» г. Волгодонска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средней группе № 5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1853524"/>
              </p:ext>
            </p:extLst>
          </p:nvPr>
        </p:nvGraphicFramePr>
        <p:xfrm>
          <a:off x="411427" y="1368659"/>
          <a:ext cx="10945215" cy="5063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0137"/>
                <a:gridCol w="6356723"/>
                <a:gridCol w="3888355"/>
              </a:tblGrid>
              <a:tr h="7600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Непрерывная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образовательная деятельность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занятий                 2021-2022 </a:t>
                      </a:r>
                      <a:r>
                        <a:rPr lang="ru-RU" sz="24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уч.г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8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 развитие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8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Ознакомление с социальным миром 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8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Природный мир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8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Математическое развитие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8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Речевое развитие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8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художественной литературы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8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Лепка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8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Рисование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8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Конструирование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8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Аппликация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  <a:tr h="3800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 музыки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1924" marR="6192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79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342"/>
            <a:ext cx="11522075" cy="720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16421" y="2228333"/>
            <a:ext cx="111612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DejaVu Sans" charset="0"/>
                <a:cs typeface="Times New Roman" pitchFamily="18" charset="0"/>
              </a:rPr>
              <a:t>                          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539" y="116632"/>
            <a:ext cx="1116124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средней группы с сентября по май проводится 11 занятий в неделю длительностью 20 минут. Количество занятий в учебном плане соответствует Санитарно-эпидемиологическим правилам и нормам (</a:t>
            </a:r>
            <a:r>
              <a:rPr lang="ru-RU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2.4.3648-20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Занятия с детьми проводятся согласно тематическому планированию образовательной деятельности (Тематические недели). 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Основная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Тематической Недели — это систематизация, углубление, обобщение знаний детей по определенной теме. Тема недели позволяет объединить все виды детской деятельности, сделать их интересными, максимально полезными для детей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период учебные занятия не проводятся. Рекомендуется проводить спортивные и подвижные игры, спортивные праздники, экскурсии и другое, а также увеличить продолжительность прогулок.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11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2660" y="-2547664"/>
            <a:ext cx="3266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День знаний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D:\Profile\Desktop\InShot_20220524_06372955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5092" y="1954118"/>
            <a:ext cx="6046910" cy="48052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44413" y="452402"/>
            <a:ext cx="11233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Тематическая неделя: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«День знаний»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413" y="938455"/>
            <a:ext cx="11233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дни сентября традиционно в нашем детском саду проводится мероприятия посвященное «Дню знаний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68332" y="34967"/>
            <a:ext cx="86004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1905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Итоги результативности</a:t>
            </a:r>
            <a:r>
              <a:rPr kumimoji="0" lang="ru-RU" sz="2400" b="1" i="0" u="none" strike="noStrike" kern="0" cap="none" spc="0" normalizeH="0" noProof="0" dirty="0" smtClean="0">
                <a:ln w="1905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 </a:t>
            </a:r>
            <a:r>
              <a:rPr kumimoji="0" lang="ru-RU" sz="2400" b="1" i="0" u="none" strike="noStrike" kern="0" cap="none" spc="0" normalizeH="0" baseline="0" noProof="0" dirty="0" smtClean="0">
                <a:ln w="1905">
                  <a:solidFill>
                    <a:srgbClr val="C0504D">
                      <a:lumMod val="75000"/>
                    </a:srgbClr>
                  </a:solidFill>
                </a:ln>
                <a:solidFill>
                  <a:srgbClr val="C0504D">
                    <a:lumMod val="75000"/>
                  </a:srgb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</a:rPr>
              <a:t>средней группы № 5 за  учебный год</a:t>
            </a:r>
            <a:endParaRPr kumimoji="0" lang="ru-RU" sz="2400" b="1" i="0" u="none" strike="noStrike" kern="0" cap="none" spc="0" normalizeH="0" baseline="0" noProof="0" dirty="0">
              <a:ln w="1905">
                <a:solidFill>
                  <a:srgbClr val="C0504D">
                    <a:lumMod val="75000"/>
                  </a:srgbClr>
                </a:solidFill>
              </a:ln>
              <a:solidFill>
                <a:srgbClr val="C0504D">
                  <a:lumMod val="75000"/>
                </a:srgb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4413" y="0"/>
            <a:ext cx="11161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Тематическая неделя: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«Внимание, дети!» по ПДД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D:\Profile\Downloads\InShot_20220524_0702379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25" y="1839209"/>
            <a:ext cx="6443722" cy="49181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44413" y="638880"/>
            <a:ext cx="11161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Ежеквартально ребята на занятиях, в игровой и свободной деятельности продолжают знакомится с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правилами поведения на дороге, сигналами светофора, пешеходными переходами, дорожными знаками, учить безопасному поведению на дороге.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8123" y="-71602"/>
            <a:ext cx="11017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Тематическая неделя: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«История Донского края»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nShot_20220524_07151598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717" y="1757133"/>
            <a:ext cx="6570186" cy="5105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44413" y="332656"/>
            <a:ext cx="11233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Ребята  ежемесячно знакомятся  с историей своего региона, чувство любви к своей малой родине с её далёким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прошлым. Через продуктивную деятельность научится изготовлять предметы казачьего быта и приобретёт практические навыки по использованию ими (в музее детского сада).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975"/>
            <a:ext cx="11522075" cy="719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8297" y="-84477"/>
            <a:ext cx="11233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Тематическая неделя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«Экологического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просвещения и бережного отношения к природе»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D:\Profile\Downloads\InShot_20220524_07270789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05" y="1354054"/>
            <a:ext cx="7577632" cy="5399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8000">
        <p14:prism isContent="1"/>
      </p:transition>
    </mc:Choice>
    <mc:Fallback xmlns="">
      <p:transition spd="slow" advClick="0" advTm="8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3902</TotalTime>
  <Words>615</Words>
  <Application>Microsoft Office PowerPoint</Application>
  <PresentationFormat>Произвольный</PresentationFormat>
  <Paragraphs>82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Acer</cp:lastModifiedBy>
  <cp:revision>83</cp:revision>
  <dcterms:created xsi:type="dcterms:W3CDTF">2022-05-18T06:16:34Z</dcterms:created>
  <dcterms:modified xsi:type="dcterms:W3CDTF">2022-05-28T21:22:38Z</dcterms:modified>
</cp:coreProperties>
</file>