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9" r:id="rId2"/>
    <p:sldId id="256" r:id="rId3"/>
    <p:sldId id="257" r:id="rId4"/>
    <p:sldId id="260" r:id="rId5"/>
    <p:sldId id="283" r:id="rId6"/>
    <p:sldId id="273" r:id="rId7"/>
    <p:sldId id="285" r:id="rId8"/>
    <p:sldId id="284" r:id="rId9"/>
    <p:sldId id="290" r:id="rId10"/>
    <p:sldId id="286" r:id="rId11"/>
    <p:sldId id="287" r:id="rId12"/>
    <p:sldId id="288" r:id="rId13"/>
    <p:sldId id="289" r:id="rId14"/>
    <p:sldId id="272" r:id="rId15"/>
    <p:sldId id="263" r:id="rId16"/>
    <p:sldId id="292" r:id="rId17"/>
    <p:sldId id="278" r:id="rId18"/>
    <p:sldId id="291" r:id="rId19"/>
    <p:sldId id="29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3" autoAdjust="0"/>
  </p:normalViewPr>
  <p:slideViewPr>
    <p:cSldViewPr>
      <p:cViewPr varScale="1">
        <p:scale>
          <a:sx n="107" d="100"/>
          <a:sy n="107" d="100"/>
        </p:scale>
        <p:origin x="78" y="90"/>
      </p:cViewPr>
      <p:guideLst>
        <p:guide orient="horz" pos="2160"/>
        <p:guide pos="29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109D0-A3E7-4E79-A8EE-CC8C00CA7A35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A7DA-2912-4E39-9198-36077E8EEB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7862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Аналитический отчет </a:t>
            </a:r>
            <a:br>
              <a:rPr lang="ru-RU" dirty="0" smtClean="0"/>
            </a:br>
            <a:r>
              <a:rPr lang="ru-RU" dirty="0" smtClean="0"/>
              <a:t>учителя – логопеда </a:t>
            </a:r>
            <a:r>
              <a:rPr lang="ru-RU" smtClean="0"/>
              <a:t>старшей </a:t>
            </a:r>
            <a:br>
              <a:rPr lang="ru-RU" smtClean="0"/>
            </a:br>
            <a:r>
              <a:rPr lang="ru-RU" smtClean="0"/>
              <a:t>логопедической </a:t>
            </a:r>
            <a:r>
              <a:rPr lang="ru-RU" dirty="0" smtClean="0"/>
              <a:t>группы </a:t>
            </a:r>
            <a:br>
              <a:rPr lang="ru-RU" dirty="0" smtClean="0"/>
            </a:br>
            <a:r>
              <a:rPr lang="ru-RU" dirty="0" smtClean="0"/>
              <a:t>за 2021-2022учебный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714752"/>
            <a:ext cx="4857784" cy="2357454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Подготовила:</a:t>
            </a:r>
          </a:p>
          <a:p>
            <a:r>
              <a:rPr lang="ru-RU" sz="2400" dirty="0" smtClean="0"/>
              <a:t>Корниенко М.А. </a:t>
            </a:r>
          </a:p>
          <a:p>
            <a:endParaRPr lang="ru-RU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872" y="8786850"/>
            <a:ext cx="15240000" cy="30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Акция «Читаем детям о войне»</a:t>
            </a:r>
            <a:endParaRPr lang="ru-RU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5819472" cy="384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77225" cy="194691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Представление на конкурс «Воспитатели России»  авторской игры «</a:t>
            </a:r>
            <a:r>
              <a:rPr lang="ru-RU" sz="4800" b="1" dirty="0" err="1" smtClean="0"/>
              <a:t>Логодом</a:t>
            </a:r>
            <a:r>
              <a:rPr lang="ru-RU" sz="4800" b="1" dirty="0" smtClean="0"/>
              <a:t>»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8013" y="2375526"/>
            <a:ext cx="5500726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«Посадим дерево»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6554626" cy="49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Проведено итоговое открытое занятие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78653"/>
            <a:ext cx="3714776" cy="482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51492"/>
            <a:ext cx="4572032" cy="267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071546"/>
            <a:ext cx="4643470" cy="26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714512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en-US" sz="3600" dirty="0" smtClean="0"/>
              <a:t>IV</a:t>
            </a:r>
            <a:r>
              <a:rPr lang="ru-RU" sz="3600" dirty="0" smtClean="0"/>
              <a:t>.Трансляция педагогического опыта в системе сетевого взаимодействия, публикации в СМИ.</a:t>
            </a:r>
            <a:endParaRPr lang="ru-RU" sz="36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4893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методической разработки: «Анкета «Тест-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родителей детей раннего возраста»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№ДБ-780845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Публикация: «Сказка как средство развития речи дошкольников»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№ДБ-482760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на сайте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презентации  для мастера – класса: «Сказка как средство развития речи дошкольников»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№ДБ-482820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«Урок РФ» Всероссийское педагогическое сообщество  с методической разработкой «Приобщение детей с нарушением речи к донской культуре через кружковую деятельность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№КМ-002320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ru-RU" dirty="0" smtClean="0"/>
              <a:t>Публикации в СМИ:</a:t>
            </a:r>
            <a:endParaRPr lang="ru-RU" dirty="0"/>
          </a:p>
        </p:txBody>
      </p:sp>
      <p:pic>
        <p:nvPicPr>
          <p:cNvPr id="1032" name="Picture 8" descr="C:\Users\admin\Downloads\Свидетельство проекта infourok.ru №482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2869399" cy="4031173"/>
          </a:xfrm>
          <a:prstGeom prst="rect">
            <a:avLst/>
          </a:prstGeom>
          <a:noFill/>
        </p:spPr>
      </p:pic>
      <p:pic>
        <p:nvPicPr>
          <p:cNvPr id="1033" name="Picture 9" descr="C:\Users\admin\Downloads\Свидетельство проекта infourok.ru №482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2856295" cy="4012764"/>
          </a:xfrm>
          <a:prstGeom prst="rect">
            <a:avLst/>
          </a:prstGeom>
          <a:noFill/>
        </p:spPr>
      </p:pic>
      <p:pic>
        <p:nvPicPr>
          <p:cNvPr id="1034" name="Picture 10" descr="C:\Users\admin\Downloads\Свидетельство проекта infourok.ru №298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85860"/>
            <a:ext cx="2928958" cy="360296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28574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571744"/>
            <a:ext cx="2814527" cy="397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Повышение профессиональной компетенции 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29000"/>
            <a:ext cx="3969282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221455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Подтверждение высшей категории приказ от24.04.2022г№  </a:t>
            </a:r>
          </a:p>
          <a:p>
            <a:endParaRPr lang="ru-RU" dirty="0" smtClean="0"/>
          </a:p>
          <a:p>
            <a:r>
              <a:rPr lang="ru-RU" dirty="0" smtClean="0"/>
              <a:t>Прослушивание </a:t>
            </a:r>
            <a:r>
              <a:rPr lang="ru-RU" dirty="0" err="1" smtClean="0"/>
              <a:t>вебинаров</a:t>
            </a:r>
            <a:r>
              <a:rPr lang="ru-RU" dirty="0" smtClean="0"/>
              <a:t>, мастер – классов.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" y="1306830"/>
            <a:ext cx="5044440" cy="37814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Февраль 2022г.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Участие в </a:t>
            </a:r>
            <a:r>
              <a:rPr lang="en-US" sz="2800" b="1" dirty="0" smtClean="0"/>
              <a:t>VI</a:t>
            </a:r>
            <a:r>
              <a:rPr lang="ru-RU" sz="2800" b="1" dirty="0" smtClean="0"/>
              <a:t> зональной (открытой) научно – практической конференции:</a:t>
            </a:r>
            <a:br>
              <a:rPr lang="ru-RU" sz="2800" b="1" dirty="0" smtClean="0"/>
            </a:br>
            <a:r>
              <a:rPr lang="ru-RU" sz="2800" b="1" dirty="0" smtClean="0"/>
              <a:t>Педагогика дополнительного образования: </a:t>
            </a:r>
            <a:r>
              <a:rPr lang="ru-RU" sz="2800" b="1" dirty="0" err="1" smtClean="0"/>
              <a:t>инноватика</a:t>
            </a:r>
            <a:r>
              <a:rPr lang="ru-RU" sz="2800" b="1" dirty="0" smtClean="0"/>
              <a:t>, методы,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33265" y="2286635"/>
            <a:ext cx="4865370" cy="36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ru-RU" dirty="0" smtClean="0"/>
              <a:t>V</a:t>
            </a:r>
            <a:r>
              <a:rPr lang="ru-RU" dirty="0" smtClean="0"/>
              <a:t>Участие воспитанников в конкурсах</a:t>
            </a:r>
            <a:endParaRPr lang="ru-RU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5211972" cy="29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628" y="1785926"/>
            <a:ext cx="4946372" cy="353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 </a:t>
            </a:r>
            <a:r>
              <a:rPr lang="ru-RU" dirty="0" smtClean="0"/>
              <a:t>Обогащение предметно – пространственной среды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974" y="2071678"/>
            <a:ext cx="41380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500594" cy="3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7956452" cy="9143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 профессиональной деятельности: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43182"/>
            <a:ext cx="7854696" cy="3143272"/>
          </a:xfrm>
        </p:spPr>
        <p:txBody>
          <a:bodyPr>
            <a:normAutofit/>
          </a:bodyPr>
          <a:lstStyle/>
          <a:p>
            <a:r>
              <a:rPr lang="ru-RU" dirty="0" smtClean="0"/>
              <a:t>Содействовать целостности развития ребенка в дошкольном периоде развития, подготовке его к жизни в современном обществе и успешном обучении в школе посредством оказания логопедической помощи при нарушении речевого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Разработка цикла мероприятий для систематизации материала по формированию  фонематических процессов.</a:t>
            </a:r>
          </a:p>
          <a:p>
            <a:pPr>
              <a:buNone/>
            </a:pPr>
            <a:r>
              <a:rPr lang="ru-RU" dirty="0" smtClean="0"/>
              <a:t>-Разработка  нового демонстрационного и дидактического материала для создания благоприятных условий по освоению  программного материала.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0387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1. Своевременно выявлять уровень и сложность нарушений речевого развития у детей. Детей со сложными речевыми расстройствами направлять на ПМПК с целью более глубокого комплексного обследования и перевода в специализированный детский сад.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2. Своевременно проводить коррекционно-воспитательную работу с детьми старшего возраста, имеющих тяжелые нарушения речевого развития.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3. Осуществлять годовые задачи МБДОУ ДС «Чебурашка» г. Волгодонска совместно со всеми участниками педагогического процесса</a:t>
            </a:r>
          </a:p>
          <a:p>
            <a:r>
              <a:rPr lang="ru-RU" dirty="0" smtClean="0">
                <a:latin typeface="Book Antiqua" panose="02040602050305030304" pitchFamily="18" charset="0"/>
              </a:rPr>
              <a:t>4. Оказывать консультативную помощь педагогам ДОУ, родителям (законным представителям) детей.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I</a:t>
            </a:r>
            <a:r>
              <a:rPr lang="ru-RU" sz="4400" b="1" dirty="0" smtClean="0"/>
              <a:t>. Диагностическое направление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5" y="1428737"/>
          <a:ext cx="7715305" cy="5376072"/>
        </p:xfrm>
        <a:graphic>
          <a:graphicData uri="http://schemas.openxmlformats.org/drawingml/2006/table">
            <a:tbl>
              <a:tblPr/>
              <a:tblGrid>
                <a:gridCol w="139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7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58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Учащиеся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ДОУ/ ООУ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Кол-во учащихся, имеющих нарушения устной и письменной речи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заикание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ОНР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Нарушения чтения и письма, обусловленные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ИТОГО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ФФН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ОНР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Выявлено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20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Зачислено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 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Выпущено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20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Оставлено для продолжения занятий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2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Выбыло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ДОУ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 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нет</a:t>
                      </a:r>
                      <a:endParaRPr lang="ru-RU" sz="11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62966" cy="3643338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8" y="2733670"/>
          <a:ext cx="7787005" cy="2786380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93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Период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диагностики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детей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Кол-во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обследованных  детей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Звукопроизношение в </a:t>
                      </a:r>
                      <a:r>
                        <a:rPr lang="en-US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N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до 5 звуков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 5 до 10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от 10 до 15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Нарушено свыше 15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Всего нарушенных звуков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Этап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автоматизации    звуков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Сентябрь 2021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en-US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en-US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9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101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Май 2022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11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6</a:t>
                      </a:r>
                      <a:endParaRPr lang="ru-RU" sz="1200" b="1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2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0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19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01200" algn="l"/>
                        </a:tabLst>
                      </a:pPr>
                      <a:r>
                        <a:rPr lang="ru-RU" sz="1200" b="1" dirty="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3</a:t>
                      </a:r>
                      <a:endParaRPr lang="ru-RU" sz="1200" b="1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0905" marR="409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868" y="428604"/>
            <a:ext cx="457203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1200" algn="l"/>
              </a:tabLst>
            </a:pPr>
            <a:r>
              <a:rPr kumimoji="0" lang="ru-RU" sz="3600" b="1" i="0" u="none" strike="noStrike" cap="none" normalizeH="0" baseline="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коррекции звукопроизношения детей  </a:t>
            </a:r>
            <a:endParaRPr kumimoji="0" lang="ru-RU" sz="3600" b="0" i="0" u="none" strike="noStrike" cap="none" normalizeH="0" baseline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1200" algn="l"/>
              </a:tabLst>
            </a:pPr>
            <a:endParaRPr kumimoji="0" lang="ru-RU" sz="3600" b="0" i="0" u="none" strike="noStrike" cap="none" normalizeH="0" baseline="0" dirty="0" smtClean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AutoShape 3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5845" name="AutoShape 5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071834" cy="239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II. Консультативное направление.</a:t>
            </a:r>
            <a:endParaRPr lang="ru-RU" dirty="0"/>
          </a:p>
        </p:txBody>
      </p:sp>
      <p:pic>
        <p:nvPicPr>
          <p:cNvPr id="28674" name="Picture 2" descr="D:\IMG_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5416" y="-13930433"/>
            <a:ext cx="3357586" cy="4079708"/>
          </a:xfrm>
          <a:prstGeom prst="rect">
            <a:avLst/>
          </a:prstGeom>
          <a:noFill/>
        </p:spPr>
      </p:pic>
      <p:pic>
        <p:nvPicPr>
          <p:cNvPr id="4" name="Picture 2" descr="D:\IMG_4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5416" y="-13930434"/>
            <a:ext cx="3357586" cy="40797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857364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период с сентября по май проведены </a:t>
            </a:r>
            <a:r>
              <a:rPr lang="ru-RU" sz="2800" dirty="0" smtClean="0">
                <a:latin typeface="Arial Black" panose="020B0A04020102020204" pitchFamily="34" charset="0"/>
              </a:rPr>
              <a:t>78 </a:t>
            </a:r>
            <a:r>
              <a:rPr lang="ru-RU" sz="2800" dirty="0" smtClean="0"/>
              <a:t>индивидуальных консультаций с родителями детей, зачисленных на логопедические занятия.</a:t>
            </a:r>
          </a:p>
          <a:p>
            <a:r>
              <a:rPr lang="ru-RU" sz="2800" dirty="0" smtClean="0"/>
              <a:t>Ведется чат группы, где регулярно проводится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консультирование. </a:t>
            </a:r>
            <a:endParaRPr lang="ru-RU" sz="28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4000504"/>
            <a:ext cx="3786214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> </a:t>
            </a:r>
            <a:r>
              <a:rPr lang="ru-RU" sz="2800" b="1" dirty="0" smtClean="0"/>
              <a:t>III. Методическая работа. </a:t>
            </a:r>
            <a:br>
              <a:rPr lang="ru-RU" sz="2800" b="1" dirty="0" smtClean="0"/>
            </a:br>
            <a:r>
              <a:rPr lang="ru-RU" sz="2800" b="1" dirty="0" smtClean="0"/>
              <a:t>Мастер – класс для педагогов ОУ: «Особенности развития детей с тяжелыми нарушениями речи и пути коррекции в условиях группы компенсирующей направленности»</a:t>
            </a:r>
            <a:endParaRPr lang="ru-RU" sz="2800" b="1" dirty="0"/>
          </a:p>
        </p:txBody>
      </p:sp>
      <p:sp>
        <p:nvSpPr>
          <p:cNvPr id="36866" name="AutoShape 2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68" name="AutoShape 4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70" name="AutoShape 6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Замещающее содержимое 2" descr="IMG-20211215-WA003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020" y="2289810"/>
            <a:ext cx="5165090" cy="4187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акции «Зеленая планета»</a:t>
            </a:r>
            <a:endParaRPr lang="ru-RU" b="1" dirty="0"/>
          </a:p>
        </p:txBody>
      </p:sp>
      <p:sp>
        <p:nvSpPr>
          <p:cNvPr id="36866" name="AutoShape 2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68" name="AutoShape 4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6870" name="AutoShape 6" descr="blob:https://web.whatsapp.com/f863fc0c-da5c-49ba-be90-589419c4c0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00241"/>
            <a:ext cx="6399657" cy="442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Участие в праздниках группы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715304" cy="44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492</Words>
  <Application>Microsoft Office PowerPoint</Application>
  <PresentationFormat>Экран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Constantia</vt:lpstr>
      <vt:lpstr>Times New Roman</vt:lpstr>
      <vt:lpstr>Wingdings 2</vt:lpstr>
      <vt:lpstr>Поток</vt:lpstr>
      <vt:lpstr>Аналитический отчет  учителя – логопеда старшей  логопедической группы  за 2021-2022учебный год</vt:lpstr>
      <vt:lpstr>Цель профессиональной деятельности:</vt:lpstr>
      <vt:lpstr>Задачи:</vt:lpstr>
      <vt:lpstr>I. Диагностическое направление</vt:lpstr>
      <vt:lpstr>             </vt:lpstr>
      <vt:lpstr>II. Консультативное направление.</vt:lpstr>
      <vt:lpstr> III. Методическая работа.  Мастер – класс для педагогов ОУ: «Особенности развития детей с тяжелыми нарушениями речи и пути коррекции в условиях группы компенсирующей направленности»</vt:lpstr>
      <vt:lpstr>Участие в акции «Зеленая планета»</vt:lpstr>
      <vt:lpstr>Участие в праздниках группы</vt:lpstr>
      <vt:lpstr>Акция «Читаем детям о войне»</vt:lpstr>
      <vt:lpstr>Представление на конкурс «Воспитатели России»  авторской игры «Логодом»</vt:lpstr>
      <vt:lpstr>Акция «Посадим дерево»</vt:lpstr>
      <vt:lpstr>Проведено итоговое открытое занятие</vt:lpstr>
      <vt:lpstr> IV.Трансляция педагогического опыта в системе сетевого взаимодействия, публикации в СМИ.</vt:lpstr>
      <vt:lpstr>Публикации в СМИ:</vt:lpstr>
      <vt:lpstr>Повышение профессиональной компетенции </vt:lpstr>
      <vt:lpstr> Февраль 2022г. Участие в VI зональной (открытой) научно – практической конференции: Педагогика дополнительного образования: инноватика, методы, технологии   </vt:lpstr>
      <vt:lpstr>VУчастие воспитанников в конкурсах</vt:lpstr>
      <vt:lpstr>VI Обогащение предметно – пространственной среды</vt:lpstr>
      <vt:lpstr>Перспективы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 учителя – логопеда  за 2017-2018 учебный год</dc:title>
  <dc:creator>User</dc:creator>
  <cp:lastModifiedBy>user</cp:lastModifiedBy>
  <cp:revision>82</cp:revision>
  <dcterms:created xsi:type="dcterms:W3CDTF">2018-05-24T12:41:00Z</dcterms:created>
  <dcterms:modified xsi:type="dcterms:W3CDTF">2022-05-30T08:42:52Z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