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57" r:id="rId3"/>
    <p:sldId id="258" r:id="rId4"/>
    <p:sldId id="260" r:id="rId5"/>
    <p:sldId id="266" r:id="rId6"/>
    <p:sldId id="261" r:id="rId7"/>
    <p:sldId id="262" r:id="rId8"/>
    <p:sldId id="263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64" r:id="rId17"/>
    <p:sldId id="265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>
        <p:scale>
          <a:sx n="80" d="100"/>
          <a:sy n="80" d="100"/>
        </p:scale>
        <p:origin x="-76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255DB-7E12-4F6D-B621-4094E7E85250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7AC15-4E0C-4B3A-8DF6-7150F2E9F0BF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255DB-7E12-4F6D-B621-4094E7E85250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7AC15-4E0C-4B3A-8DF6-7150F2E9F0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255DB-7E12-4F6D-B621-4094E7E85250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7AC15-4E0C-4B3A-8DF6-7150F2E9F0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255DB-7E12-4F6D-B621-4094E7E85250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7AC15-4E0C-4B3A-8DF6-7150F2E9F0B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255DB-7E12-4F6D-B621-4094E7E85250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7AC15-4E0C-4B3A-8DF6-7150F2E9F0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255DB-7E12-4F6D-B621-4094E7E85250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7AC15-4E0C-4B3A-8DF6-7150F2E9F0B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255DB-7E12-4F6D-B621-4094E7E85250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7AC15-4E0C-4B3A-8DF6-7150F2E9F0B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255DB-7E12-4F6D-B621-4094E7E85250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7AC15-4E0C-4B3A-8DF6-7150F2E9F0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255DB-7E12-4F6D-B621-4094E7E85250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7AC15-4E0C-4B3A-8DF6-7150F2E9F0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255DB-7E12-4F6D-B621-4094E7E85250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7AC15-4E0C-4B3A-8DF6-7150F2E9F0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255DB-7E12-4F6D-B621-4094E7E85250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7AC15-4E0C-4B3A-8DF6-7150F2E9F0BF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56255DB-7E12-4F6D-B621-4094E7E85250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E47AC15-4E0C-4B3A-8DF6-7150F2E9F0B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475656" y="5886200"/>
            <a:ext cx="6770613" cy="864096"/>
          </a:xfrm>
        </p:spPr>
        <p:txBody>
          <a:bodyPr>
            <a:noAutofit/>
          </a:bodyPr>
          <a:lstStyle/>
          <a:p>
            <a:pPr algn="ctr">
              <a:spcBef>
                <a:spcPts val="385"/>
              </a:spcBef>
            </a:pPr>
            <a:r>
              <a:rPr lang="ru-RU" sz="1600" b="1" dirty="0">
                <a:ln w="5271" cap="flat" cmpd="sng" algn="ctr">
                  <a:solidFill>
                    <a:srgbClr val="7D7D7D"/>
                  </a:solidFill>
                  <a:prstDash val="solid"/>
                  <a:round/>
                </a:ln>
              </a:rPr>
              <a:t>отчёт  </a:t>
            </a:r>
            <a:r>
              <a:rPr lang="ru-RU" sz="1600" b="1" dirty="0" err="1">
                <a:ln w="5271" cap="flat" cmpd="sng" algn="ctr">
                  <a:solidFill>
                    <a:srgbClr val="7D7D7D"/>
                  </a:solidFill>
                  <a:prstDash val="solid"/>
                  <a:round/>
                </a:ln>
              </a:rPr>
              <a:t>воспитательно</a:t>
            </a:r>
            <a:r>
              <a:rPr lang="ru-RU" sz="1600" b="1" dirty="0">
                <a:ln w="5271" cap="flat" cmpd="sng" algn="ctr">
                  <a:solidFill>
                    <a:srgbClr val="7D7D7D"/>
                  </a:solidFill>
                  <a:prstDash val="solid"/>
                  <a:round/>
                </a:ln>
              </a:rPr>
              <a:t> – образовательной работы за сентябрь – декабрь 2020 г. подготовительной группы №6 «</a:t>
            </a:r>
            <a:r>
              <a:rPr lang="ru-RU" sz="1600" b="1" dirty="0" err="1">
                <a:ln w="5271" cap="flat" cmpd="sng" algn="ctr">
                  <a:solidFill>
                    <a:srgbClr val="7D7D7D"/>
                  </a:solidFill>
                  <a:prstDash val="solid"/>
                  <a:round/>
                </a:ln>
              </a:rPr>
              <a:t>Осьминожки</a:t>
            </a:r>
            <a:r>
              <a:rPr lang="ru-RU" sz="1600" b="1" dirty="0">
                <a:ln w="5271" cap="flat" cmpd="sng" algn="ctr">
                  <a:solidFill>
                    <a:srgbClr val="7D7D7D"/>
                  </a:solidFill>
                  <a:prstDash val="solid"/>
                  <a:round/>
                </a:ln>
              </a:rPr>
              <a:t>»</a:t>
            </a:r>
            <a:br>
              <a:rPr lang="ru-RU" sz="1600" b="1" dirty="0">
                <a:ln w="5271" cap="flat" cmpd="sng" algn="ctr">
                  <a:solidFill>
                    <a:srgbClr val="7D7D7D"/>
                  </a:solidFill>
                  <a:prstDash val="solid"/>
                  <a:round/>
                </a:ln>
              </a:rPr>
            </a:br>
            <a:r>
              <a:rPr lang="ru-RU" sz="1600" b="1" dirty="0">
                <a:ln w="5271" cap="flat" cmpd="sng" algn="ctr">
                  <a:solidFill>
                    <a:srgbClr val="7D7D7D"/>
                  </a:solidFill>
                  <a:prstDash val="solid"/>
                  <a:round/>
                </a:ln>
              </a:rPr>
              <a:t>воспитатели: Мартынова Е.А., Суворова Е.И.</a:t>
            </a:r>
            <a:endParaRPr lang="ru-RU" sz="1200" dirty="0">
              <a:latin typeface="Times New Roman"/>
              <a:ea typeface="Times New Roman"/>
            </a:endParaRPr>
          </a:p>
          <a:p>
            <a:pPr algn="ctr"/>
            <a:endParaRPr lang="ru-RU" sz="1600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67544" y="0"/>
            <a:ext cx="8568952" cy="1296144"/>
          </a:xfrm>
        </p:spPr>
        <p:txBody>
          <a:bodyPr/>
          <a:lstStyle/>
          <a:p>
            <a:pPr marL="18288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i="1" dirty="0">
                <a:ln w="5271" cap="flat" cmpd="sng" algn="ctr">
                  <a:solidFill>
                    <a:srgbClr val="7D7D7D"/>
                  </a:solidFill>
                  <a:prstDash val="solid"/>
                  <a:round/>
                </a:ln>
                <a:effectLst/>
                <a:latin typeface="Times New Roman"/>
                <a:cs typeface="Times New Roman"/>
              </a:rPr>
              <a:t>Муниципальное бюджетное дошкольное образовательное учреждение</a:t>
            </a:r>
            <a:br>
              <a:rPr lang="ru-RU" sz="1800" i="1" dirty="0">
                <a:ln w="5271" cap="flat" cmpd="sng" algn="ctr">
                  <a:solidFill>
                    <a:srgbClr val="7D7D7D"/>
                  </a:solidFill>
                  <a:prstDash val="solid"/>
                  <a:round/>
                </a:ln>
                <a:effectLst/>
                <a:latin typeface="Times New Roman"/>
                <a:cs typeface="Times New Roman"/>
              </a:rPr>
            </a:br>
            <a:r>
              <a:rPr lang="ru-RU" sz="1800" i="1" dirty="0">
                <a:ln w="5271" cap="flat" cmpd="sng" algn="ctr">
                  <a:solidFill>
                    <a:srgbClr val="7D7D7D"/>
                  </a:solidFill>
                  <a:prstDash val="solid"/>
                  <a:round/>
                </a:ln>
                <a:effectLst/>
                <a:latin typeface="Times New Roman"/>
                <a:cs typeface="Times New Roman"/>
              </a:rPr>
              <a:t>детский сад «Чебурашка» г. </a:t>
            </a:r>
            <a:r>
              <a:rPr lang="ru-RU" sz="1800" i="1" dirty="0" smtClean="0">
                <a:ln w="5271" cap="flat" cmpd="sng" algn="ctr">
                  <a:solidFill>
                    <a:srgbClr val="7D7D7D"/>
                  </a:solidFill>
                  <a:prstDash val="solid"/>
                  <a:round/>
                </a:ln>
                <a:effectLst/>
                <a:latin typeface="Times New Roman"/>
                <a:cs typeface="Times New Roman"/>
              </a:rPr>
              <a:t>Волгодонска</a:t>
            </a:r>
            <a:r>
              <a:rPr lang="ru-RU" sz="1800" dirty="0" smtClean="0">
                <a:solidFill>
                  <a:srgbClr val="FF0000"/>
                </a:solidFill>
              </a:rPr>
              <a:t/>
            </a:r>
            <a:br>
              <a:rPr lang="ru-RU" sz="18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>«Делу - время, потехе -час»</a:t>
            </a:r>
            <a:br>
              <a:rPr lang="ru-RU" sz="4000" dirty="0" smtClean="0">
                <a:solidFill>
                  <a:srgbClr val="FF0000"/>
                </a:solidFill>
              </a:rPr>
            </a:br>
            <a:endParaRPr lang="ru-RU" sz="40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122" name="Picture 2" descr="C:\Users\Елена\Downloads\Новый год фото 6 гр\фото 6 гр\IMG_06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0" r="18690"/>
          <a:stretch/>
        </p:blipFill>
        <p:spPr bwMode="auto">
          <a:xfrm>
            <a:off x="899592" y="1484784"/>
            <a:ext cx="7538121" cy="4464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193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8224" y="404664"/>
            <a:ext cx="1759983" cy="216024"/>
          </a:xfrm>
        </p:spPr>
        <p:txBody>
          <a:bodyPr/>
          <a:lstStyle/>
          <a:p>
            <a:pPr marL="0" indent="0">
              <a:buNone/>
            </a:pPr>
            <a:endParaRPr lang="ru-RU" sz="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6409"/>
            <a:ext cx="4572000" cy="3474720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</a:t>
            </a:r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Ноябрь </a:t>
            </a: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 День матери»                          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Провели занятие на тему: «Нет роднее дружка, чем родная матушка». Дети получили представление о значимости матери в жизни каждого человека. Для мамы, из пластилина лепили декоративный цветок, осваивая технику рельефной лепки. На аппликации сделали поздравительную открытку для мамы.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608215" y="3356992"/>
            <a:ext cx="4428281" cy="3321892"/>
          </a:xfrm>
        </p:spPr>
        <p:txBody>
          <a:bodyPr/>
          <a:lstStyle/>
          <a:p>
            <a:pPr marL="45720" lvl="0" indent="0">
              <a:buClr>
                <a:srgbClr val="F14124">
                  <a:lumMod val="75000"/>
                </a:srgbClr>
              </a:buClr>
              <a:buNone/>
            </a:pP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5" name="Picture 2" descr="C:\Елена\фото детей\IMG_20201124_1550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11592" y="31457"/>
            <a:ext cx="4536000" cy="319750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Елена\фото детей\IMG_20201123_1157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5260"/>
            <a:ext cx="4294174" cy="3348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4569884" y="3495260"/>
            <a:ext cx="4475906" cy="30358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Aft>
                <a:spcPts val="100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предупреждению детского  дорожно – транспортного травматизма, просмотрели видео, подготовленное родителями: 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«Мама рулит».</a:t>
            </a:r>
          </a:p>
        </p:txBody>
      </p:sp>
    </p:spTree>
    <p:extLst>
      <p:ext uri="{BB962C8B-B14F-4D97-AF65-F5344CB8AC3E}">
        <p14:creationId xmlns:p14="http://schemas.microsoft.com/office/powerpoint/2010/main" val="4110467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807" y="172709"/>
            <a:ext cx="4548783" cy="2262174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декабря 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День матери - казачки» 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ru-RU" sz="1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получили представление о матери-казачки, как хранительнице домашнего очага, верной подруги казака.  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608215" y="3356992"/>
            <a:ext cx="4428281" cy="3321892"/>
          </a:xfrm>
        </p:spPr>
        <p:txBody>
          <a:bodyPr/>
          <a:lstStyle/>
          <a:p>
            <a:pPr marL="45720" lvl="0" indent="0">
              <a:buClr>
                <a:srgbClr val="F14124">
                  <a:lumMod val="75000"/>
                </a:srgbClr>
              </a:buClr>
              <a:buNone/>
            </a:pP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560590" y="3402895"/>
            <a:ext cx="4475906" cy="303583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Aft>
                <a:spcPts val="100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</a:t>
            </a:r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«Птицы - наши друзья. Помоги другу».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знакомились с жизнью птиц в зимнее время, лепили зимующих птиц, конструировали кормушку для птиц из ТИКО-конструктора. А так же повесили кормушки на участке группы и покормили птиц.</a:t>
            </a:r>
          </a:p>
        </p:txBody>
      </p:sp>
      <p:pic>
        <p:nvPicPr>
          <p:cNvPr id="6" name="Picture 2" descr="C:\Елена\фото детей\для презентации\i (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392" y="9220"/>
            <a:ext cx="4320000" cy="3240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393565"/>
            <a:ext cx="4511999" cy="3384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528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-11410" y="116632"/>
            <a:ext cx="4572000" cy="2720376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 декабря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«Международный день инвалида»</a:t>
            </a:r>
            <a:endParaRPr lang="ru-RU" sz="1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ru-RU" sz="1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получили представление об «особых детях», их проблемах. Дети узнали, как инвалиды стараются преодолеть свои физические недостатки. Познакомились с художественными произведениями о добре, взаимовыручке. 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608215" y="3356992"/>
            <a:ext cx="4428281" cy="3321892"/>
          </a:xfrm>
        </p:spPr>
        <p:txBody>
          <a:bodyPr/>
          <a:lstStyle/>
          <a:p>
            <a:pPr marL="45720" lvl="0" indent="0">
              <a:buClr>
                <a:srgbClr val="F14124">
                  <a:lumMod val="75000"/>
                </a:srgbClr>
              </a:buClr>
              <a:buNone/>
            </a:pP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211960" y="3633529"/>
            <a:ext cx="4824536" cy="28198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Aft>
                <a:spcPts val="100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Акция «Доброе сердце»</a:t>
            </a:r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 родителями изготовили «сердечки». Ребята и взрослые получили возможность подарить не только свои «сердца», но и тепло своих рук.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314" y="7173"/>
            <a:ext cx="4392000" cy="329400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87" y="2924944"/>
            <a:ext cx="3047986" cy="38114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6680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-14586" y="22726"/>
            <a:ext cx="4727426" cy="3190249"/>
          </a:xfrm>
        </p:spPr>
        <p:txBody>
          <a:bodyPr>
            <a:norm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Декабрь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неизвестного солдата»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 проведена беседа об увековечивании памяти подвига российских воинов погибших в боевых действиях, в Великую Отечественную войну, чьё имя осталось неизвестным. Рассмотрели монумент «Неизвестному солдату»  с вечным огнём в Москве.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560697" y="3390501"/>
            <a:ext cx="4464496" cy="30358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Aft>
                <a:spcPts val="100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героя отечества»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познакомились с историей возникновения праздника, с его героями и их подвигами, а так же с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героическими профессиями современности.</a:t>
            </a:r>
            <a:endPara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endParaRPr lang="ru-RU" sz="1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549" y="1"/>
            <a:ext cx="4464000" cy="334800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" y="3390500"/>
            <a:ext cx="4533342" cy="33840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562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6252" y="13977"/>
            <a:ext cx="4535748" cy="3294671"/>
          </a:xfrm>
        </p:spPr>
        <p:txBody>
          <a:bodyPr>
            <a:normAutofit fontScale="85000" lnSpcReduction="20000"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  <a:r>
              <a:rPr lang="ru-RU" sz="2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</a:t>
            </a:r>
            <a:endParaRPr lang="ru-RU" sz="2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Проведены открытые занятия: 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ru-RU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«Путешествие в страну Экономика».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получили первичные экономические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представления, закрепить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экономических понятия: товар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деньги, семейный бюджет, доход и расход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572000" y="3308648"/>
            <a:ext cx="4493182" cy="35493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00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ru-RU" sz="2000" b="1" dirty="0" smtClean="0">
                <a:solidFill>
                  <a:srgbClr val="FF0000"/>
                </a:solidFill>
                <a:latin typeface="Times New Roman"/>
                <a:ea typeface="Calibri"/>
              </a:rPr>
              <a:t>«Летчики </a:t>
            </a:r>
            <a:r>
              <a:rPr lang="ru-RU" sz="2000" b="1" dirty="0">
                <a:solidFill>
                  <a:srgbClr val="FF0000"/>
                </a:solidFill>
                <a:latin typeface="Times New Roman"/>
                <a:ea typeface="Calibri"/>
              </a:rPr>
              <a:t>ВОВ и формирование элементарных математических представлений с помощью ТИКО</a:t>
            </a:r>
            <a:r>
              <a:rPr lang="ru-RU" sz="2000" b="1" dirty="0" smtClean="0">
                <a:solidFill>
                  <a:srgbClr val="FF0000"/>
                </a:solidFill>
                <a:latin typeface="Times New Roman"/>
                <a:ea typeface="Calibri"/>
              </a:rPr>
              <a:t>»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/>
                <a:cs typeface="Times New Roman" panose="02020603050405020304" pitchFamily="18" charset="0"/>
              </a:rPr>
              <a:t>Дети получили представление о летчиках-героях времен ВОВ. Конструировали самолет из ТИКО-конструктора, опираясь на схему. Называли используемые геометрические фигуры и выкладывали их количество из ТИКО-конструктора «Арифметика».</a:t>
            </a:r>
            <a:endPara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Елена\фото детей\для презентации\IMG-20201218-WA0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368000" cy="3276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Елена\фото детей\для презентации\i (4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169" y="13977"/>
            <a:ext cx="4428000" cy="3321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919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8076"/>
            <a:ext cx="4583410" cy="3136290"/>
          </a:xfrm>
        </p:spPr>
        <p:txBody>
          <a:bodyPr>
            <a:normAutofit lnSpcReduction="10000"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</a:t>
            </a:r>
            <a:r>
              <a:rPr lang="ru-RU" sz="2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«К нам приходит Новый год»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познакомились с новогодними традициями празднования Нового года в разных странах. Лепили новогодние игрушки, вырезали из бумаги снежинки, конструировали из бумаги елочные игрушки.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486584" y="3315672"/>
            <a:ext cx="4657416" cy="3137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Aft>
                <a:spcPts val="100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b="1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/>
                <a:ea typeface="Calibri"/>
              </a:rPr>
              <a:t>«Ознакомление с Донским краем»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</a:rPr>
              <a:t>Дети получили представление о родном городе и его достопримечательностях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</a:rPr>
              <a:t>. Дома 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</a:rPr>
              <a:t>строили дома нашего города из Лего. Рисовали вечерний город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</a:rPr>
              <a:t>. 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</a:rPr>
              <a:t> Продолжали 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</a:rPr>
              <a:t>знакомить с птицами Донского края.</a:t>
            </a:r>
            <a:endParaRPr lang="ru-RU" sz="1800" b="1" dirty="0" smtClean="0">
              <a:solidFill>
                <a:schemeClr val="tx1"/>
              </a:solidFill>
              <a:latin typeface="Times New Roman"/>
              <a:ea typeface="Calibri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022" y="0"/>
            <a:ext cx="4356000" cy="3267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C:\Елена\фото детей\для презентации\IMG_20201229_1602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" y="3474000"/>
            <a:ext cx="4512000" cy="3384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510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32210"/>
            <a:ext cx="6512511" cy="1143000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800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Изучали финансовую грамотность</a:t>
            </a:r>
            <a:r>
              <a:rPr lang="ru-RU" sz="40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4000" dirty="0">
                <a:effectLst/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548680"/>
            <a:ext cx="4572000" cy="3474720"/>
          </a:xfrm>
        </p:spPr>
        <p:txBody>
          <a:bodyPr/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Сентябрь               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Беседа о труде»</a:t>
            </a:r>
            <a:r>
              <a:rPr lang="ru-RU" sz="1800" dirty="0" smtClean="0">
                <a:latin typeface="Times New Roman"/>
                <a:ea typeface="Calibri"/>
                <a:cs typeface="Times New Roman"/>
              </a:rPr>
              <a:t>                                                              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Закрепили  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у детей представления о труде и лени, 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познакомили с профессиями взрослых.                                              Рисовали на тему:  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«Как я помогаю близким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», 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«Мой товар на ярмарку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».</a:t>
            </a:r>
            <a:endParaRPr lang="ru-RU" sz="1800" b="1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45720" indent="0">
              <a:buNone/>
            </a:pP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572000" y="3383280"/>
            <a:ext cx="4572000" cy="3474720"/>
          </a:xfrm>
        </p:spPr>
        <p:txBody>
          <a:bodyPr>
            <a:normAutofit/>
          </a:bodyPr>
          <a:lstStyle/>
          <a:p>
            <a:pPr marL="45720" lvl="0" indent="0">
              <a:buClr>
                <a:srgbClr val="F14124">
                  <a:lumMod val="75000"/>
                </a:srgbClr>
              </a:buClr>
              <a:buNone/>
            </a:pPr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</a:t>
            </a:r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Беседа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общем о деньгах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      Давали детям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о деньгах как о мере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стоимости, средств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платежа и накоплений;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помогали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осознать на доступном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уровне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взаимосвязь понятий «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труд-продукт-деньги». Знакомили 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деньгами разных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стран.</a:t>
            </a:r>
          </a:p>
          <a:p>
            <a:pPr marL="45720" lvl="0" indent="0">
              <a:buClr>
                <a:srgbClr val="F14124">
                  <a:lumMod val="75000"/>
                </a:srgbClr>
              </a:buClr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Рисовали на тему: «Деньги разных стран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lvl="0" indent="0">
              <a:buClr>
                <a:srgbClr val="F14124">
                  <a:lumMod val="75000"/>
                </a:srgbClr>
              </a:buClr>
              <a:buNone/>
            </a:pP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3074" name="Picture 2" descr="C:\Users\Елена\Desktop\Финансовая грамотность 6 гр\Беседа о труде\IMG_20200923_1022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48680"/>
            <a:ext cx="3960000" cy="2970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Елена\Desktop\Финансовая грамотность 6 гр\В общем о деньгах\IMG_20201019_1138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454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8224" y="404664"/>
            <a:ext cx="1759983" cy="216024"/>
          </a:xfrm>
        </p:spPr>
        <p:txBody>
          <a:bodyPr/>
          <a:lstStyle/>
          <a:p>
            <a:pPr marL="0" indent="0">
              <a:buNone/>
            </a:pPr>
            <a:endParaRPr lang="ru-RU" sz="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6409"/>
            <a:ext cx="4572000" cy="3474720"/>
          </a:xfrm>
        </p:spPr>
        <p:txBody>
          <a:bodyPr>
            <a:normAutofit/>
          </a:bodyPr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Ноябрь                                  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</a:rPr>
              <a:t>Беседа 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</a:rPr>
              <a:t>«Откуда берутся деньги и на что тратятся?»  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</a:rPr>
              <a:t>                                    Познакомили детей 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</a:rPr>
              <a:t>с источниками доходов и расходов 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</a:rPr>
              <a:t>семьи; дали представление 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</a:rPr>
              <a:t>о планировании семейного 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</a:rPr>
              <a:t>бюджета; учили бережливости  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</a:rPr>
              <a:t>к трате 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</a:rPr>
              <a:t>денег.                                                  Рисовали на тему: 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</a:rPr>
              <a:t>«Мой вклад в бюджет семьи», 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</a:rPr>
              <a:t> «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</a:rPr>
              <a:t>Добрые дела нашей семьи»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572000" y="3369203"/>
            <a:ext cx="4572000" cy="3474720"/>
          </a:xfrm>
        </p:spPr>
        <p:txBody>
          <a:bodyPr/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Декабрь                                        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Беседа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«История денег в России»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Познакомили 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детей с историей возникновения денег в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России. Проследили 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эволюцию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денежных знаков и их формы в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нашей стране.</a:t>
            </a:r>
          </a:p>
          <a:p>
            <a:pPr marL="0" lvl="0" indent="0">
              <a:lnSpc>
                <a:spcPct val="115000"/>
              </a:lnSpc>
              <a:spcAft>
                <a:spcPts val="100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Конструировали на тему: 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«Необычные формы денег»</a:t>
            </a:r>
          </a:p>
          <a:p>
            <a:pPr marL="45720" lvl="0" indent="0">
              <a:buClr>
                <a:srgbClr val="F14124">
                  <a:lumMod val="75000"/>
                </a:srgbClr>
              </a:buClr>
              <a:buNone/>
            </a:pP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4098" name="Picture 2" descr="C:\Users\Елена\Desktop\Финансовая грамотность 6 гр\История денег в россии\IMG_20201229_0904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" y="3474000"/>
            <a:ext cx="4512000" cy="3384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Елена\Desktop\Финансовая грамотность 6 гр\История денег в россии\IMG_20201229_1026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097" y="0"/>
            <a:ext cx="4608000" cy="3456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57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Pictures\mery_po_profilaktik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89"/>
          <a:stretch/>
        </p:blipFill>
        <p:spPr bwMode="auto">
          <a:xfrm>
            <a:off x="0" y="1170000"/>
            <a:ext cx="9146827" cy="56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000"/>
            <a:ext cx="9144000" cy="1143000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200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Уважаемые родители! Не забывайте соблюдать правила профилактики </a:t>
            </a:r>
            <a:r>
              <a:rPr lang="ru-RU" sz="2200" dirty="0" err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короновирусной</a:t>
            </a:r>
            <a:r>
              <a:rPr lang="ru-RU" sz="2200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инфекции</a:t>
            </a:r>
            <a:r>
              <a:rPr lang="ru-RU" sz="2200" dirty="0" smtClean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. </a:t>
            </a:r>
            <a:br>
              <a:rPr lang="ru-RU" sz="2200" dirty="0" smtClean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</a:br>
            <a:r>
              <a:rPr lang="ru-RU" sz="2200" dirty="0" smtClean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Берегите себя и своих близких!</a:t>
            </a:r>
            <a:r>
              <a:rPr lang="ru-RU" sz="2200" dirty="0">
                <a:solidFill>
                  <a:srgbClr val="FF0000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2200" dirty="0">
                <a:solidFill>
                  <a:srgbClr val="FF0000"/>
                </a:solidFill>
                <a:effectLst/>
                <a:latin typeface="Calibri"/>
                <a:ea typeface="Calibri"/>
                <a:cs typeface="Times New Roman"/>
              </a:rPr>
            </a:br>
            <a:endParaRPr lang="ru-RU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684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3024627"/>
            <a:ext cx="8496944" cy="3816424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- обеспечить развитие личности  детей подготовительной группы в различных видах общения и деятельности с учётом их возрастных, индивидуальных, психологических  и физиологических особенностей.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- создать условия развития ребёнка, открывающих возможности для его позитивной социализации, его личностного развития, развития инициативы и творческих способностей на основе сотрудничества с взрослыми и сверстниками и соответствующим возрасту видам деятельности.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852936"/>
          </a:xfrm>
        </p:spPr>
        <p:txBody>
          <a:bodyPr/>
          <a:lstStyle/>
          <a:p>
            <a:pPr marL="0" lvl="0" indent="0" algn="ctr">
              <a:spcBef>
                <a:spcPct val="20000"/>
              </a:spcBef>
              <a:spcAft>
                <a:spcPts val="300"/>
              </a:spcAft>
              <a:buNone/>
            </a:pPr>
            <a:r>
              <a:rPr lang="ru-RU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Уважаемые родители! </a:t>
            </a:r>
            <a:r>
              <a:rPr lang="ru-RU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Мы </a:t>
            </a:r>
            <a:r>
              <a:rPr lang="ru-RU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хотим рассказать вам, чем мы занимались с детьми первые четыре месяца учебного года, по запланированным тематическим неделям.</a:t>
            </a:r>
            <a:br>
              <a:rPr lang="ru-RU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B050"/>
                </a:solidFill>
                <a:effectLst/>
                <a:latin typeface="Times New Roman CYR"/>
                <a:ea typeface="Times New Roman"/>
                <a:cs typeface="Times New Roman"/>
              </a:rPr>
              <a:t>Цели образовательной рабочей программы</a:t>
            </a:r>
            <a:r>
              <a:rPr lang="ru-RU" sz="2800" dirty="0">
                <a:solidFill>
                  <a:srgbClr val="00B050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2800" dirty="0">
                <a:solidFill>
                  <a:srgbClr val="00B050"/>
                </a:solidFill>
                <a:effectLst/>
                <a:latin typeface="Calibri"/>
                <a:ea typeface="Calibri"/>
                <a:cs typeface="Times New Roman"/>
              </a:rPr>
            </a:br>
            <a:r>
              <a:rPr lang="ru-RU" sz="2800" dirty="0">
                <a:solidFill>
                  <a:srgbClr val="00B050"/>
                </a:solidFill>
                <a:effectLst/>
                <a:latin typeface="Times New Roman CYR"/>
                <a:ea typeface="Times New Roman"/>
              </a:rPr>
              <a:t>подготовительной к школе группы </a:t>
            </a:r>
            <a:endParaRPr lang="ru-RU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458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3200"/>
            <a:ext cx="3024337" cy="545480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27856"/>
            <a:ext cx="4572000" cy="3099568"/>
          </a:xfrm>
        </p:spPr>
        <p:txBody>
          <a:bodyPr numCol="1">
            <a:normAutofit fontScale="92500" lnSpcReduction="10000"/>
          </a:bodyPr>
          <a:lstStyle/>
          <a:p>
            <a:pPr marL="4572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                                       </a:t>
            </a:r>
            <a:r>
              <a:rPr lang="ru-RU" sz="2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 </a:t>
            </a:r>
            <a:r>
              <a:rPr lang="ru-RU" b="1" dirty="0" smtClean="0">
                <a:solidFill>
                  <a:srgbClr val="FF0000"/>
                </a:solidFill>
              </a:rPr>
              <a:t>                          </a:t>
            </a:r>
          </a:p>
          <a:p>
            <a:pPr marL="45720" indent="0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«День Знаний»</a:t>
            </a:r>
            <a:r>
              <a:rPr lang="ru-RU" sz="2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endParaRPr lang="ru-RU" sz="2400" b="1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45720" lvl="0" indent="0">
              <a:buClr>
                <a:srgbClr val="F14124">
                  <a:lumMod val="75000"/>
                </a:srgbClr>
              </a:buClr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/>
                <a:ea typeface="Calibri"/>
              </a:rPr>
              <a:t>Знакомили </a:t>
            </a:r>
            <a:r>
              <a:rPr lang="ru-RU" sz="2000" b="1" dirty="0">
                <a:solidFill>
                  <a:schemeClr val="tx1"/>
                </a:solidFill>
                <a:latin typeface="Times New Roman"/>
                <a:ea typeface="Calibri"/>
              </a:rPr>
              <a:t>детей </a:t>
            </a:r>
            <a:r>
              <a:rPr lang="ru-RU" sz="2000" b="1" dirty="0" smtClean="0">
                <a:solidFill>
                  <a:schemeClr val="tx1"/>
                </a:solidFill>
                <a:latin typeface="Times New Roman"/>
                <a:ea typeface="Calibri"/>
              </a:rPr>
              <a:t>со </a:t>
            </a:r>
            <a:r>
              <a:rPr lang="ru-RU" sz="2000" b="1" dirty="0">
                <a:solidFill>
                  <a:schemeClr val="tx1"/>
                </a:solidFill>
                <a:latin typeface="Times New Roman"/>
                <a:ea typeface="Calibri"/>
              </a:rPr>
              <a:t>школьным </a:t>
            </a:r>
            <a:r>
              <a:rPr lang="ru-RU" sz="2000" b="1" dirty="0" smtClean="0">
                <a:solidFill>
                  <a:schemeClr val="tx1"/>
                </a:solidFill>
                <a:latin typeface="Times New Roman"/>
                <a:ea typeface="Calibri"/>
              </a:rPr>
              <a:t>распорядком дня, правилом поведения на уроках. </a:t>
            </a:r>
            <a:r>
              <a:rPr lang="ru-RU" sz="2000" b="1" dirty="0">
                <a:solidFill>
                  <a:prstClr val="black"/>
                </a:solidFill>
                <a:latin typeface="Times New Roman"/>
                <a:ea typeface="Calibri"/>
              </a:rPr>
              <a:t>Проводили дидактические </a:t>
            </a:r>
            <a:r>
              <a:rPr lang="ru-RU" sz="2000" b="1" dirty="0" smtClean="0">
                <a:solidFill>
                  <a:prstClr val="black"/>
                </a:solidFill>
                <a:latin typeface="Times New Roman"/>
                <a:ea typeface="Calibri"/>
              </a:rPr>
              <a:t>игры. </a:t>
            </a:r>
            <a:r>
              <a:rPr lang="ru-RU" sz="2000" b="1" dirty="0" smtClean="0">
                <a:solidFill>
                  <a:schemeClr val="tx1"/>
                </a:solidFill>
                <a:latin typeface="Times New Roman"/>
                <a:ea typeface="Calibri"/>
              </a:rPr>
              <a:t>Из бумаги изготовили ажурные закладки </a:t>
            </a:r>
            <a:r>
              <a:rPr lang="ru-RU" sz="2000" b="1" dirty="0">
                <a:solidFill>
                  <a:schemeClr val="tx1"/>
                </a:solidFill>
                <a:latin typeface="Times New Roman"/>
                <a:ea typeface="Calibri"/>
              </a:rPr>
              <a:t>для </a:t>
            </a:r>
            <a:r>
              <a:rPr lang="ru-RU" sz="2000" b="1" dirty="0" smtClean="0">
                <a:solidFill>
                  <a:schemeClr val="tx1"/>
                </a:solidFill>
                <a:latin typeface="Times New Roman"/>
                <a:ea typeface="Calibri"/>
              </a:rPr>
              <a:t>букваря.</a:t>
            </a:r>
            <a:r>
              <a:rPr lang="ru-RU" sz="2000" b="1" dirty="0">
                <a:solidFill>
                  <a:schemeClr val="tx1"/>
                </a:solidFill>
                <a:latin typeface="Times New Roman"/>
                <a:ea typeface="Calibri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/>
                <a:ea typeface="Calibri"/>
              </a:rPr>
              <a:t>Из пластилина вылепили печатные буквы. Провели развлечение с участием Маши и Медведя.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572000" y="3356992"/>
            <a:ext cx="4572000" cy="3312368"/>
          </a:xfrm>
        </p:spPr>
        <p:txBody>
          <a:bodyPr>
            <a:normAutofit fontScale="92500" lnSpcReduction="10000"/>
          </a:bodyPr>
          <a:lstStyle/>
          <a:p>
            <a:pPr marL="45720" indent="0" algn="ctr"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/>
                <a:ea typeface="Calibri"/>
              </a:rPr>
              <a:t>Акция «Внимание, дети!» по </a:t>
            </a:r>
            <a:r>
              <a:rPr lang="ru-RU" sz="2400" b="1" dirty="0" smtClean="0">
                <a:solidFill>
                  <a:srgbClr val="FF0000"/>
                </a:solidFill>
                <a:latin typeface="Times New Roman"/>
                <a:ea typeface="Calibri"/>
              </a:rPr>
              <a:t>ПДД</a:t>
            </a:r>
            <a:r>
              <a:rPr lang="ru-RU" sz="2400" dirty="0">
                <a:latin typeface="Times New Roman"/>
                <a:ea typeface="Calibri"/>
              </a:rPr>
              <a:t> </a:t>
            </a:r>
            <a:endParaRPr lang="ru-RU" sz="2400" dirty="0" smtClean="0">
              <a:latin typeface="Times New Roman"/>
              <a:ea typeface="Calibri"/>
            </a:endParaRPr>
          </a:p>
          <a:p>
            <a:pPr marL="45720" lvl="0" indent="0">
              <a:buClr>
                <a:srgbClr val="F14124">
                  <a:lumMod val="75000"/>
                </a:srgbClr>
              </a:buClr>
              <a:buNone/>
            </a:pPr>
            <a:r>
              <a:rPr lang="ru-RU" sz="2100" b="1" dirty="0" smtClean="0">
                <a:solidFill>
                  <a:schemeClr val="tx1"/>
                </a:solidFill>
                <a:latin typeface="Times New Roman"/>
                <a:ea typeface="Calibri"/>
              </a:rPr>
              <a:t>Закрепили </a:t>
            </a:r>
            <a:r>
              <a:rPr lang="ru-RU" sz="2100" b="1" dirty="0">
                <a:solidFill>
                  <a:schemeClr val="tx1"/>
                </a:solidFill>
                <a:latin typeface="Times New Roman"/>
                <a:ea typeface="Calibri"/>
              </a:rPr>
              <a:t>с детьми знания правил уличного </a:t>
            </a:r>
            <a:r>
              <a:rPr lang="ru-RU" sz="2100" b="1" dirty="0" smtClean="0">
                <a:solidFill>
                  <a:schemeClr val="tx1"/>
                </a:solidFill>
                <a:latin typeface="Times New Roman"/>
                <a:ea typeface="Calibri"/>
              </a:rPr>
              <a:t>движения, так же что детям </a:t>
            </a:r>
            <a:r>
              <a:rPr lang="ru-RU" sz="2100" b="1" dirty="0">
                <a:solidFill>
                  <a:schemeClr val="tx1"/>
                </a:solidFill>
                <a:latin typeface="Times New Roman"/>
                <a:ea typeface="Calibri"/>
              </a:rPr>
              <a:t>играть у дорог и на тротуаре нельзя. </a:t>
            </a:r>
            <a:r>
              <a:rPr lang="ru-RU" sz="2100" b="1" dirty="0" smtClean="0">
                <a:solidFill>
                  <a:schemeClr val="tx1"/>
                </a:solidFill>
                <a:latin typeface="Times New Roman"/>
                <a:ea typeface="Calibri"/>
              </a:rPr>
              <a:t>Из конструктора Лего создавали модель светофора. </a:t>
            </a:r>
            <a:r>
              <a:rPr lang="ru-RU" sz="2100" b="1" dirty="0">
                <a:solidFill>
                  <a:schemeClr val="tx1"/>
                </a:solidFill>
                <a:latin typeface="Times New Roman"/>
                <a:ea typeface="Calibri"/>
              </a:rPr>
              <a:t>Рисовали </a:t>
            </a:r>
            <a:r>
              <a:rPr lang="ru-RU" sz="2100" b="1" dirty="0" smtClean="0">
                <a:solidFill>
                  <a:schemeClr val="tx1"/>
                </a:solidFill>
                <a:latin typeface="Times New Roman"/>
                <a:ea typeface="Calibri"/>
              </a:rPr>
              <a:t>поезд, </a:t>
            </a:r>
            <a:r>
              <a:rPr lang="ru-RU" sz="2100" b="1" dirty="0">
                <a:solidFill>
                  <a:schemeClr val="tx1"/>
                </a:solidFill>
                <a:latin typeface="Times New Roman"/>
                <a:ea typeface="Calibri"/>
              </a:rPr>
              <a:t>с</a:t>
            </a:r>
            <a:r>
              <a:rPr lang="ru-RU" sz="2100" b="1" dirty="0" smtClean="0">
                <a:solidFill>
                  <a:schemeClr val="tx1"/>
                </a:solidFill>
                <a:latin typeface="Times New Roman"/>
                <a:ea typeface="Calibri"/>
              </a:rPr>
              <a:t>оставили коллективную аппликацию </a:t>
            </a:r>
            <a:r>
              <a:rPr lang="ru-RU" sz="2100" b="1" dirty="0">
                <a:solidFill>
                  <a:schemeClr val="tx1"/>
                </a:solidFill>
                <a:latin typeface="Times New Roman"/>
                <a:ea typeface="Calibri"/>
              </a:rPr>
              <a:t>«Мы едем в детский сад</a:t>
            </a:r>
            <a:r>
              <a:rPr lang="ru-RU" sz="2100" b="1" dirty="0" smtClean="0">
                <a:solidFill>
                  <a:schemeClr val="tx1"/>
                </a:solidFill>
                <a:latin typeface="Times New Roman"/>
                <a:ea typeface="Calibri"/>
              </a:rPr>
              <a:t>», закрепляя виды наземного транспорта. Проводили дидактические и подвижные игры.</a:t>
            </a:r>
            <a:endParaRPr lang="ru-RU" sz="2100" b="1" dirty="0">
              <a:solidFill>
                <a:schemeClr val="tx1"/>
              </a:solidFill>
            </a:endParaRPr>
          </a:p>
        </p:txBody>
      </p:sp>
      <p:pic>
        <p:nvPicPr>
          <p:cNvPr id="1027" name="Picture 3" descr="C:\Елена\фото детей\для презентации\Снимок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001" y="11319"/>
            <a:ext cx="4596281" cy="3240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Елена\фото детей\IMG_20200908_0959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8000"/>
            <a:ext cx="4510985" cy="3420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368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0232" y="32445"/>
            <a:ext cx="1656184" cy="216023"/>
          </a:xfrm>
        </p:spPr>
        <p:txBody>
          <a:bodyPr/>
          <a:lstStyle/>
          <a:p>
            <a:pPr marL="0" indent="0">
              <a:buNone/>
            </a:pPr>
            <a:endParaRPr lang="ru-RU" sz="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0"/>
            <a:ext cx="4572000" cy="3789040"/>
          </a:xfrm>
        </p:spPr>
        <p:txBody>
          <a:bodyPr>
            <a:normAutofit fontScale="70000" lnSpcReduction="20000"/>
          </a:bodyPr>
          <a:lstStyle/>
          <a:p>
            <a:pPr marL="45720" indent="0">
              <a:buNone/>
            </a:pPr>
            <a:r>
              <a:rPr lang="ru-RU" sz="2400" b="1" dirty="0" smtClean="0">
                <a:solidFill>
                  <a:srgbClr val="00B050"/>
                </a:solidFill>
                <a:latin typeface="Times New Roman"/>
                <a:ea typeface="Calibri"/>
              </a:rPr>
              <a:t>                                                       </a:t>
            </a:r>
            <a:r>
              <a:rPr lang="ru-RU" sz="3400" b="1" dirty="0" smtClean="0">
                <a:solidFill>
                  <a:srgbClr val="00B050"/>
                </a:solidFill>
                <a:latin typeface="Times New Roman"/>
                <a:ea typeface="Calibri"/>
              </a:rPr>
              <a:t>Сентябрь</a:t>
            </a:r>
          </a:p>
          <a:p>
            <a:pPr marL="45720" indent="0">
              <a:lnSpc>
                <a:spcPct val="120000"/>
              </a:lnSpc>
              <a:buNone/>
            </a:pPr>
            <a:r>
              <a:rPr lang="ru-RU" sz="3100" b="1" dirty="0" smtClean="0">
                <a:solidFill>
                  <a:srgbClr val="FF0000"/>
                </a:solidFill>
                <a:latin typeface="Times New Roman"/>
                <a:ea typeface="Calibri"/>
              </a:rPr>
              <a:t>          «История карапушек»</a:t>
            </a:r>
            <a:r>
              <a:rPr lang="ru-RU" sz="3100" dirty="0" smtClean="0">
                <a:latin typeface="Times New Roman"/>
                <a:ea typeface="Calibri"/>
              </a:rPr>
              <a:t>                 </a:t>
            </a:r>
            <a:r>
              <a:rPr lang="ru-RU" sz="2400" b="1" dirty="0" smtClean="0">
                <a:solidFill>
                  <a:schemeClr val="tx1"/>
                </a:solidFill>
                <a:latin typeface="Times New Roman"/>
                <a:ea typeface="Calibri"/>
              </a:rPr>
              <a:t>Учили детей уважительно относиться </a:t>
            </a:r>
            <a:r>
              <a:rPr lang="ru-RU" sz="2400" b="1" dirty="0">
                <a:solidFill>
                  <a:schemeClr val="tx1"/>
                </a:solidFill>
                <a:latin typeface="Times New Roman"/>
                <a:ea typeface="Calibri"/>
              </a:rPr>
              <a:t>друг к </a:t>
            </a:r>
            <a:r>
              <a:rPr lang="ru-RU" sz="2400" b="1" dirty="0" smtClean="0">
                <a:solidFill>
                  <a:schemeClr val="tx1"/>
                </a:solidFill>
                <a:latin typeface="Times New Roman"/>
                <a:ea typeface="Calibri"/>
              </a:rPr>
              <a:t>другу, находить </a:t>
            </a:r>
            <a:r>
              <a:rPr lang="ru-RU" sz="2400" b="1" dirty="0">
                <a:solidFill>
                  <a:schemeClr val="tx1"/>
                </a:solidFill>
                <a:latin typeface="Times New Roman"/>
                <a:ea typeface="Calibri"/>
              </a:rPr>
              <a:t>компромисс в решении конфликтных </a:t>
            </a:r>
            <a:r>
              <a:rPr lang="ru-RU" sz="2400" b="1" dirty="0" smtClean="0">
                <a:solidFill>
                  <a:schemeClr val="tx1"/>
                </a:solidFill>
                <a:latin typeface="Times New Roman"/>
                <a:ea typeface="Calibri"/>
              </a:rPr>
              <a:t>ситуациях. Прочитали сказочную историю </a:t>
            </a:r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Calibri"/>
              </a:rPr>
              <a:t>«История </a:t>
            </a:r>
            <a:r>
              <a:rPr lang="ru-RU" sz="2400" b="1" dirty="0">
                <a:solidFill>
                  <a:prstClr val="black"/>
                </a:solidFill>
                <a:latin typeface="Times New Roman"/>
                <a:ea typeface="Calibri"/>
              </a:rPr>
              <a:t>о том, как карапушки поспорили». </a:t>
            </a:r>
            <a:r>
              <a:rPr lang="ru-RU" sz="2400" b="1" dirty="0" smtClean="0">
                <a:solidFill>
                  <a:schemeClr val="tx1"/>
                </a:solidFill>
                <a:latin typeface="Times New Roman"/>
                <a:ea typeface="Calibri"/>
              </a:rPr>
              <a:t>Провели комплексное </a:t>
            </a:r>
            <a:r>
              <a:rPr lang="ru-RU" sz="2400" b="1" dirty="0">
                <a:solidFill>
                  <a:schemeClr val="tx1"/>
                </a:solidFill>
                <a:latin typeface="Times New Roman"/>
                <a:ea typeface="Calibri"/>
              </a:rPr>
              <a:t>занятие «Что такое дружба?» </a:t>
            </a:r>
            <a:r>
              <a:rPr lang="ru-RU" sz="2400" b="1" dirty="0" smtClean="0">
                <a:solidFill>
                  <a:schemeClr val="tx1"/>
                </a:solidFill>
                <a:latin typeface="Times New Roman"/>
                <a:ea typeface="Calibri"/>
              </a:rPr>
              <a:t>. На аппликации сделали </a:t>
            </a:r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Calibri"/>
              </a:rPr>
              <a:t>«Качели-карусели</a:t>
            </a:r>
            <a:r>
              <a:rPr lang="ru-RU" sz="2400" b="1" dirty="0">
                <a:solidFill>
                  <a:prstClr val="black"/>
                </a:solidFill>
                <a:latin typeface="Times New Roman"/>
                <a:ea typeface="Calibri"/>
              </a:rPr>
              <a:t>» </a:t>
            </a:r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Calibri"/>
              </a:rPr>
              <a:t>для карапушек. </a:t>
            </a:r>
            <a:r>
              <a:rPr lang="ru-RU" sz="2400" b="1" dirty="0">
                <a:solidFill>
                  <a:prstClr val="black"/>
                </a:solidFill>
                <a:latin typeface="Times New Roman"/>
                <a:ea typeface="Calibri"/>
              </a:rPr>
              <a:t>Р</a:t>
            </a:r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Calibri"/>
              </a:rPr>
              <a:t>исовали </a:t>
            </a:r>
            <a:r>
              <a:rPr lang="ru-RU" sz="2400" b="1" dirty="0" smtClean="0">
                <a:solidFill>
                  <a:schemeClr val="tx1"/>
                </a:solidFill>
                <a:latin typeface="Times New Roman"/>
                <a:ea typeface="Calibri"/>
              </a:rPr>
              <a:t>«Летние </a:t>
            </a:r>
            <a:r>
              <a:rPr lang="ru-RU" sz="2400" b="1" dirty="0">
                <a:solidFill>
                  <a:schemeClr val="tx1"/>
                </a:solidFill>
                <a:latin typeface="Times New Roman"/>
                <a:ea typeface="Calibri"/>
              </a:rPr>
              <a:t>забавы в Малых Карапушах</a:t>
            </a:r>
            <a:r>
              <a:rPr lang="ru-RU" sz="2400" b="1" dirty="0" smtClean="0">
                <a:solidFill>
                  <a:schemeClr val="tx1"/>
                </a:solidFill>
                <a:latin typeface="Times New Roman"/>
                <a:ea typeface="Calibri"/>
              </a:rPr>
              <a:t>».  </a:t>
            </a:r>
            <a:r>
              <a:rPr lang="ru-RU" sz="2500" b="1" dirty="0" smtClean="0">
                <a:solidFill>
                  <a:prstClr val="black"/>
                </a:solidFill>
                <a:latin typeface="Times New Roman"/>
                <a:ea typeface="Calibri"/>
              </a:rPr>
              <a:t>Конструировали </a:t>
            </a:r>
            <a:r>
              <a:rPr lang="ru-RU" sz="2400" b="1" dirty="0" smtClean="0">
                <a:solidFill>
                  <a:schemeClr val="tx1"/>
                </a:solidFill>
                <a:latin typeface="Times New Roman"/>
                <a:ea typeface="Calibri"/>
              </a:rPr>
              <a:t>«игрушек </a:t>
            </a:r>
            <a:r>
              <a:rPr lang="ru-RU" sz="2400" b="1" dirty="0">
                <a:solidFill>
                  <a:schemeClr val="tx1"/>
                </a:solidFill>
                <a:latin typeface="Times New Roman"/>
                <a:ea typeface="Calibri"/>
              </a:rPr>
              <a:t>– </a:t>
            </a:r>
            <a:r>
              <a:rPr lang="ru-RU" sz="2400" b="1" dirty="0" smtClean="0">
                <a:solidFill>
                  <a:schemeClr val="tx1"/>
                </a:solidFill>
                <a:latin typeface="Times New Roman"/>
                <a:ea typeface="Calibri"/>
              </a:rPr>
              <a:t>карапушек» </a:t>
            </a:r>
            <a:r>
              <a:rPr lang="ru-RU" sz="2400" b="1" dirty="0">
                <a:solidFill>
                  <a:schemeClr val="tx1"/>
                </a:solidFill>
                <a:latin typeface="Times New Roman"/>
                <a:ea typeface="Calibri"/>
              </a:rPr>
              <a:t>из природного </a:t>
            </a:r>
            <a:r>
              <a:rPr lang="ru-RU" sz="2400" b="1" dirty="0" smtClean="0">
                <a:solidFill>
                  <a:schemeClr val="tx1"/>
                </a:solidFill>
                <a:latin typeface="Times New Roman"/>
                <a:ea typeface="Calibri"/>
              </a:rPr>
              <a:t>материала.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524084" y="3140968"/>
            <a:ext cx="4600759" cy="368599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/>
                <a:ea typeface="Calibri"/>
              </a:rPr>
              <a:t>  «День 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Calibri"/>
              </a:rPr>
              <a:t>дошкольного </a:t>
            </a:r>
            <a:r>
              <a:rPr lang="ru-RU" b="1" dirty="0" smtClean="0">
                <a:solidFill>
                  <a:srgbClr val="FF0000"/>
                </a:solidFill>
                <a:latin typeface="Times New Roman"/>
                <a:ea typeface="Calibri"/>
              </a:rPr>
              <a:t>работника»                        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</a:rPr>
              <a:t>Знакомили детей с 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</a:rPr>
              <a:t>профессиями сотрудников детского сада. 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</a:rPr>
              <a:t>Учили уважительно относиться 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</a:rPr>
              <a:t>к труду взрослых.  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</a:rPr>
              <a:t>                                                    Из пластилина вылепили девочек и мальчиков, танцующих на музыкальном занятие.  Из ТИКО-конструктора смастерили мячики. Из бумажных кирпичиков «строили» детский сад.  Ребята изготовили и подарили открытки для сотрудников детского сада.                                                          </a:t>
            </a:r>
          </a:p>
        </p:txBody>
      </p:sp>
      <p:pic>
        <p:nvPicPr>
          <p:cNvPr id="1026" name="Picture 2" descr="C:\Users\Елена\Desktop\Карапушки подг. гр\карапушки из природного материала\IMG-20200916-WA00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3" r="7604" b="25555"/>
          <a:stretch/>
        </p:blipFill>
        <p:spPr bwMode="auto">
          <a:xfrm>
            <a:off x="4524084" y="0"/>
            <a:ext cx="4619916" cy="314248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Елена\фото детей\для презентации\лепка Пляшущие дев. и мал. в д.с. гр.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" y="3690000"/>
            <a:ext cx="4523769" cy="3168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5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3573016"/>
            <a:ext cx="4176464" cy="302433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20284" y="0"/>
            <a:ext cx="4499992" cy="3429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10000"/>
              </a:lnSpc>
              <a:spcAft>
                <a:spcPts val="1000"/>
              </a:spcAft>
              <a:buFont typeface="Georgia" pitchFamily="18" charset="0"/>
              <a:buNone/>
            </a:pPr>
            <a:r>
              <a:rPr lang="ru-RU" sz="7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</a:t>
            </a:r>
            <a:r>
              <a:rPr lang="ru-RU" sz="9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</a:t>
            </a:r>
            <a:endParaRPr lang="ru-RU" sz="9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</a:t>
            </a:r>
            <a:r>
              <a:rPr lang="ru-RU" sz="7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во Всероссийской акции </a:t>
            </a:r>
            <a:r>
              <a:rPr lang="ru-RU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«Эколята – молодые защитники природы».</a:t>
            </a:r>
          </a:p>
          <a:p>
            <a:pPr marL="4572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</a:pPr>
            <a:r>
              <a:rPr lang="ru-RU" sz="7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акции – повышение экологической культуры, привитие любви к природе. Просмотрели мультфильм про  «Эколят – молодых защитников природы». Герои мультфильма живут в лесу, охраняют природу, берегут её и следят, чтобы другие не нарушали правила поведения в природе и всего её окружающего.</a:t>
            </a:r>
          </a:p>
          <a:p>
            <a:pPr marL="4572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</a:pPr>
            <a:endParaRPr lang="ru-RU" sz="2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spcAft>
                <a:spcPts val="1000"/>
              </a:spcAft>
              <a:buFont typeface="Georgia" pitchFamily="18" charset="0"/>
              <a:buNone/>
            </a:pPr>
            <a:endPara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spcAft>
                <a:spcPts val="1000"/>
              </a:spcAft>
              <a:buFont typeface="Georgia" pitchFamily="18" charset="0"/>
              <a:buNone/>
            </a:pPr>
            <a:endPara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spcAft>
                <a:spcPts val="1000"/>
              </a:spcAft>
              <a:buFont typeface="Georgia" pitchFamily="18" charset="0"/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</a:t>
            </a:r>
          </a:p>
          <a:p>
            <a:pPr marL="45720" indent="0" algn="just">
              <a:spcAft>
                <a:spcPts val="1000"/>
              </a:spcAft>
              <a:buFont typeface="Georgia" pitchFamily="18" charset="0"/>
              <a:buNone/>
            </a:pPr>
            <a:endParaRPr lang="ru-RU" sz="23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spcAft>
                <a:spcPts val="1000"/>
              </a:spcAft>
              <a:buFont typeface="Georgia" pitchFamily="18" charset="0"/>
              <a:buNone/>
            </a:pPr>
            <a:endPara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lnSpc>
                <a:spcPct val="115000"/>
              </a:lnSpc>
              <a:spcAft>
                <a:spcPts val="1000"/>
              </a:spcAft>
              <a:buFont typeface="Georgia" pitchFamily="18" charset="0"/>
              <a:buNone/>
            </a:pPr>
            <a:endPara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lnSpc>
                <a:spcPct val="115000"/>
              </a:lnSpc>
              <a:spcAft>
                <a:spcPts val="1000"/>
              </a:spcAft>
              <a:buFont typeface="Georgia" pitchFamily="18" charset="0"/>
              <a:buNone/>
            </a:pPr>
            <a:endPara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lnSpc>
                <a:spcPct val="115000"/>
              </a:lnSpc>
              <a:spcAft>
                <a:spcPts val="1000"/>
              </a:spcAft>
              <a:buFont typeface="Georgia" pitchFamily="18" charset="0"/>
              <a:buNone/>
            </a:pPr>
            <a:endParaRPr lang="ru-RU" sz="18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lnSpc>
                <a:spcPct val="115000"/>
              </a:lnSpc>
              <a:spcAft>
                <a:spcPts val="1000"/>
              </a:spcAft>
              <a:buFont typeface="Georgia" pitchFamily="18" charset="0"/>
              <a:buNone/>
            </a:pPr>
            <a:endParaRPr lang="ru-RU" sz="2000" dirty="0" smtClean="0">
              <a:latin typeface="Times New Roman"/>
              <a:ea typeface="Times New Roman"/>
            </a:endParaRPr>
          </a:p>
          <a:p>
            <a:pPr marL="45720" indent="0">
              <a:spcAft>
                <a:spcPts val="1000"/>
              </a:spcAft>
              <a:buFont typeface="Georgia" pitchFamily="18" charset="0"/>
              <a:buNone/>
            </a:pPr>
            <a:endParaRPr lang="ru-RU" dirty="0"/>
          </a:p>
        </p:txBody>
      </p:sp>
      <p:pic>
        <p:nvPicPr>
          <p:cNvPr id="1026" name="Picture 2" descr="C:\Елена\фото детей\для презентации\IMG_20200909_114614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3576"/>
            <a:ext cx="4512001" cy="3384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Елена\фото детей\эколят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885" y="0"/>
            <a:ext cx="4572000" cy="344774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4499993" y="4077072"/>
            <a:ext cx="4248472" cy="217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</a:pPr>
            <a:endPara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бросового материала сделали образы сказочных героев Эколят. Это малыши – жёлуди: Умница, Шалун, Тихоня, Ёлочка. Дети смастерили любого понравившегося героя.</a:t>
            </a:r>
          </a:p>
          <a:p>
            <a:pPr marL="45720" indent="0">
              <a:lnSpc>
                <a:spcPct val="115000"/>
              </a:lnSpc>
              <a:spcAft>
                <a:spcPts val="1000"/>
              </a:spcAft>
              <a:buFont typeface="Georgia" pitchFamily="18" charset="0"/>
              <a:buNone/>
            </a:pPr>
            <a:endPara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lnSpc>
                <a:spcPct val="115000"/>
              </a:lnSpc>
              <a:spcAft>
                <a:spcPts val="1000"/>
              </a:spcAft>
              <a:buFont typeface="Georgia" pitchFamily="18" charset="0"/>
              <a:buNone/>
            </a:pPr>
            <a:endPara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lnSpc>
                <a:spcPct val="115000"/>
              </a:lnSpc>
              <a:spcAft>
                <a:spcPts val="1000"/>
              </a:spcAft>
              <a:buFont typeface="Georgia" pitchFamily="18" charset="0"/>
              <a:buNone/>
            </a:pPr>
            <a:endParaRPr lang="ru-RU" sz="18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lnSpc>
                <a:spcPct val="115000"/>
              </a:lnSpc>
              <a:spcAft>
                <a:spcPts val="1000"/>
              </a:spcAft>
              <a:buFont typeface="Georgia" pitchFamily="18" charset="0"/>
              <a:buNone/>
            </a:pPr>
            <a:endParaRPr lang="ru-RU" sz="2000" dirty="0" smtClean="0">
              <a:latin typeface="Times New Roman"/>
              <a:ea typeface="Times New Roman"/>
            </a:endParaRPr>
          </a:p>
          <a:p>
            <a:pPr marL="45720" indent="0">
              <a:spcAft>
                <a:spcPts val="1000"/>
              </a:spcAft>
              <a:buFont typeface="Georgia" pitchFamily="18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214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80312" y="116632"/>
            <a:ext cx="823879" cy="144016"/>
          </a:xfrm>
        </p:spPr>
        <p:txBody>
          <a:bodyPr/>
          <a:lstStyle/>
          <a:p>
            <a:pPr marL="0" indent="0">
              <a:buNone/>
            </a:pPr>
            <a:endParaRPr lang="ru-RU" sz="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9550"/>
            <a:ext cx="4572000" cy="341945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Октябрь</a:t>
            </a:r>
          </a:p>
          <a:p>
            <a:pPr marL="4572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/>
                <a:ea typeface="Calibri"/>
              </a:rPr>
              <a:t>       «День 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Calibri"/>
              </a:rPr>
              <a:t>пожилых </a:t>
            </a:r>
            <a:r>
              <a:rPr lang="ru-RU" b="1" dirty="0" smtClean="0">
                <a:solidFill>
                  <a:srgbClr val="FF0000"/>
                </a:solidFill>
                <a:latin typeface="Times New Roman"/>
                <a:ea typeface="Calibri"/>
              </a:rPr>
              <a:t>людей»</a:t>
            </a:r>
            <a:r>
              <a:rPr lang="ru-RU" sz="2400" dirty="0">
                <a:latin typeface="Times New Roman"/>
                <a:ea typeface="Calibri"/>
              </a:rPr>
              <a:t>  </a:t>
            </a:r>
            <a:r>
              <a:rPr lang="ru-RU" sz="2400" dirty="0" smtClean="0">
                <a:latin typeface="Times New Roman"/>
                <a:ea typeface="Calibri"/>
              </a:rPr>
              <a:t>         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</a:rPr>
              <a:t>Через беседы воспитывали 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</a:rPr>
              <a:t>уважения к 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</a:rPr>
              <a:t>пожилым людям. Знакомили 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</a:rPr>
              <a:t>с 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</a:rPr>
              <a:t>профессиями, 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</a:rPr>
              <a:t>наградами за профессиональную 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</a:rPr>
              <a:t>деятельность,  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</a:rPr>
              <a:t>с ролью старшего поколения в семье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</a:rPr>
              <a:t>.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</a:rPr>
              <a:t> 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</a:rPr>
              <a:t>Из бумаги изготавливали плетённые 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</a:rPr>
              <a:t>корзинка для 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</a:rPr>
              <a:t>бабушки. Из природного материала составляли  сюжетную композицию по потешке.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572000" y="3358103"/>
            <a:ext cx="4602807" cy="3474720"/>
          </a:xfrm>
        </p:spPr>
        <p:txBody>
          <a:bodyPr anchor="ctr">
            <a:normAutofit fontScale="92500"/>
          </a:bodyPr>
          <a:lstStyle/>
          <a:p>
            <a:pPr marL="4572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/>
                <a:ea typeface="Calibri"/>
              </a:rPr>
              <a:t>          «Неделя 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Calibri"/>
              </a:rPr>
              <a:t>экологического просвещения и бережного </a:t>
            </a:r>
            <a:r>
              <a:rPr lang="ru-RU" b="1" dirty="0" smtClean="0">
                <a:solidFill>
                  <a:srgbClr val="FF0000"/>
                </a:solidFill>
                <a:latin typeface="Times New Roman"/>
                <a:ea typeface="Calibri"/>
              </a:rPr>
              <a:t>отношения                              к природе»</a:t>
            </a:r>
            <a:r>
              <a:rPr lang="ru-RU" sz="2400" dirty="0">
                <a:latin typeface="Times New Roman"/>
                <a:ea typeface="Calibri"/>
              </a:rPr>
              <a:t> </a:t>
            </a:r>
            <a:r>
              <a:rPr lang="ru-RU" sz="2400" dirty="0" smtClean="0">
                <a:latin typeface="Times New Roman"/>
                <a:ea typeface="Calibri"/>
              </a:rPr>
              <a:t>                           </a:t>
            </a:r>
            <a:r>
              <a:rPr lang="ru-RU" sz="2100" b="1" dirty="0" smtClean="0">
                <a:solidFill>
                  <a:schemeClr val="tx1"/>
                </a:solidFill>
                <a:latin typeface="Times New Roman"/>
                <a:ea typeface="Calibri"/>
              </a:rPr>
              <a:t>Продолжали учить детей бережному отношению </a:t>
            </a:r>
            <a:r>
              <a:rPr lang="ru-RU" sz="2100" b="1" dirty="0">
                <a:solidFill>
                  <a:schemeClr val="tx1"/>
                </a:solidFill>
                <a:latin typeface="Times New Roman"/>
                <a:ea typeface="Calibri"/>
              </a:rPr>
              <a:t>к </a:t>
            </a:r>
            <a:r>
              <a:rPr lang="ru-RU" sz="2100" b="1" dirty="0" smtClean="0">
                <a:solidFill>
                  <a:schemeClr val="tx1"/>
                </a:solidFill>
                <a:latin typeface="Times New Roman"/>
                <a:ea typeface="Calibri"/>
              </a:rPr>
              <a:t>природе. Проводили беседы «Осень </a:t>
            </a:r>
            <a:r>
              <a:rPr lang="ru-RU" sz="2100" b="1" dirty="0">
                <a:solidFill>
                  <a:schemeClr val="tx1"/>
                </a:solidFill>
                <a:latin typeface="Times New Roman"/>
                <a:ea typeface="Calibri"/>
              </a:rPr>
              <a:t>в лесу</a:t>
            </a:r>
            <a:r>
              <a:rPr lang="ru-RU" sz="2100" b="1" dirty="0" smtClean="0">
                <a:solidFill>
                  <a:schemeClr val="tx1"/>
                </a:solidFill>
                <a:latin typeface="Times New Roman"/>
                <a:ea typeface="Calibri"/>
              </a:rPr>
              <a:t>», «Для </a:t>
            </a:r>
            <a:r>
              <a:rPr lang="ru-RU" sz="2100" b="1" dirty="0">
                <a:solidFill>
                  <a:schemeClr val="tx1"/>
                </a:solidFill>
                <a:latin typeface="Times New Roman"/>
                <a:ea typeface="Calibri"/>
              </a:rPr>
              <a:t>чего растению нужны семена</a:t>
            </a:r>
            <a:r>
              <a:rPr lang="ru-RU" sz="2100" b="1" dirty="0" smtClean="0">
                <a:solidFill>
                  <a:schemeClr val="tx1"/>
                </a:solidFill>
                <a:latin typeface="Times New Roman"/>
                <a:ea typeface="Calibri"/>
              </a:rPr>
              <a:t>». </a:t>
            </a:r>
            <a:r>
              <a:rPr lang="ru-RU" sz="2100" b="1" dirty="0">
                <a:solidFill>
                  <a:schemeClr val="tx1"/>
                </a:solidFill>
                <a:latin typeface="Times New Roman"/>
                <a:ea typeface="Calibri"/>
              </a:rPr>
              <a:t>С</a:t>
            </a:r>
            <a:r>
              <a:rPr lang="ru-RU" sz="2100" b="1" dirty="0" smtClean="0">
                <a:solidFill>
                  <a:schemeClr val="tx1"/>
                </a:solidFill>
                <a:latin typeface="Times New Roman"/>
                <a:ea typeface="Calibri"/>
              </a:rPr>
              <a:t>оздавали лес из «кудрявых деревьев» с помощью бумаги , и из конструктора – ТИКО. Высадили туи на территории детского сада.</a:t>
            </a:r>
            <a:endParaRPr lang="ru-RU" sz="2100" b="1" dirty="0">
              <a:solidFill>
                <a:schemeClr val="tx1"/>
              </a:solidFill>
            </a:endParaRPr>
          </a:p>
        </p:txBody>
      </p:sp>
      <p:pic>
        <p:nvPicPr>
          <p:cNvPr id="1027" name="Picture 3" descr="C:\Users\Елена\Desktop\День древонасаждения 6 гр\День древонасажден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5" y="3366000"/>
            <a:ext cx="4656000" cy="3492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Елена\фото детей\для презентации\корзинки для сбора осеннего урожа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033" y="-2"/>
            <a:ext cx="4500000" cy="336716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937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92280" y="260648"/>
            <a:ext cx="1039903" cy="216024"/>
          </a:xfrm>
        </p:spPr>
        <p:txBody>
          <a:bodyPr/>
          <a:lstStyle/>
          <a:p>
            <a:pPr marL="0" indent="0">
              <a:buNone/>
            </a:pPr>
            <a:endParaRPr lang="ru-RU" sz="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0"/>
            <a:ext cx="4572000" cy="422108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Октябрь</a:t>
            </a:r>
          </a:p>
          <a:p>
            <a:pPr marL="4572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/>
                <a:ea typeface="Calibri"/>
              </a:rPr>
              <a:t>        «История карапушек»</a:t>
            </a:r>
            <a:r>
              <a:rPr lang="ru-RU" sz="2400" dirty="0">
                <a:latin typeface="Times New Roman"/>
                <a:ea typeface="Calibri"/>
              </a:rPr>
              <a:t> 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</a:rPr>
              <a:t>Проводили беседы с детьми 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</a:rPr>
              <a:t>о 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</a:rPr>
              <a:t>дружбе. Учили принимать 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</a:rPr>
              <a:t>нестандартные решения, находить творческое решение  возникшей проблемы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</a:rPr>
              <a:t>. </a:t>
            </a:r>
            <a:r>
              <a:rPr lang="ru-RU" sz="1800" b="1" dirty="0">
                <a:solidFill>
                  <a:prstClr val="black"/>
                </a:solidFill>
                <a:latin typeface="Times New Roman"/>
                <a:ea typeface="Calibri"/>
              </a:rPr>
              <a:t>Прочитали сказочную историю </a:t>
            </a: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</a:rPr>
              <a:t>«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</a:rPr>
              <a:t>Как карапушки участвовали в конкурсе». 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</a:rPr>
              <a:t>Из вырезанных ладошек сделали «Дерево 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</a:rPr>
              <a:t>дружбы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</a:rPr>
              <a:t>». Нарисовали «Подарки 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</a:rPr>
              <a:t>для победителей конкурса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</a:rPr>
              <a:t>». 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572000" y="3110176"/>
            <a:ext cx="4572000" cy="3559184"/>
          </a:xfrm>
        </p:spPr>
        <p:txBody>
          <a:bodyPr anchor="ctr">
            <a:normAutofit fontScale="92500" lnSpcReduction="10000"/>
          </a:bodyPr>
          <a:lstStyle/>
          <a:p>
            <a:pPr marL="45720" indent="0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/>
                <a:ea typeface="Calibri"/>
              </a:rPr>
              <a:t>     «Ознакомление с Донским</a:t>
            </a:r>
          </a:p>
          <a:p>
            <a:pPr marL="45720" indent="0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/>
                <a:ea typeface="Calibri"/>
              </a:rPr>
              <a:t>                        краем»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                             </a:t>
            </a:r>
            <a:r>
              <a:rPr lang="ru-RU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Познакомили </a:t>
            </a: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</a:rPr>
              <a:t>детей с картой Ростовской </a:t>
            </a:r>
            <a:r>
              <a:rPr lang="ru-RU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области, </a:t>
            </a: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</a:rPr>
              <a:t>с растениями нашего края. Закрепить признаки деревьев и кустарников. </a:t>
            </a:r>
            <a:r>
              <a:rPr lang="ru-RU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Нарисовали </a:t>
            </a:r>
            <a:r>
              <a:rPr lang="ru-RU" b="1" dirty="0" smtClean="0">
                <a:solidFill>
                  <a:schemeClr val="tx1"/>
                </a:solidFill>
                <a:latin typeface="Times New Roman"/>
                <a:ea typeface="Calibri"/>
              </a:rPr>
              <a:t>Донскую степь.</a:t>
            </a:r>
            <a:r>
              <a:rPr lang="ru-RU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 На аппликации создавали картины «Ваза </a:t>
            </a: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</a:rPr>
              <a:t>с </a:t>
            </a:r>
            <a:r>
              <a:rPr lang="ru-RU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фруктами». </a:t>
            </a: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</a:rPr>
              <a:t>К</a:t>
            </a:r>
            <a:r>
              <a:rPr lang="ru-RU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онструировали </a:t>
            </a:r>
            <a:r>
              <a:rPr lang="ru-RU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из </a:t>
            </a:r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</a:rPr>
              <a:t>Лего </a:t>
            </a:r>
            <a:r>
              <a:rPr lang="ru-RU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мосты для нашего города. Провели на Покров развлечение.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Елена\Desktop\Карапушки подг. гр\карапушки октябрь\подарки для победителей конкурс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0" t="5140" r="5457" b="8738"/>
          <a:stretch/>
        </p:blipFill>
        <p:spPr bwMode="auto">
          <a:xfrm>
            <a:off x="4839748" y="-1137"/>
            <a:ext cx="4320000" cy="330585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Елена\Pictures\i (2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2000"/>
            <a:ext cx="4608000" cy="3456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367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24328" y="188640"/>
            <a:ext cx="1111911" cy="424984"/>
          </a:xfrm>
        </p:spPr>
        <p:txBody>
          <a:bodyPr/>
          <a:lstStyle/>
          <a:p>
            <a:pPr marL="0" indent="0">
              <a:buNone/>
            </a:pPr>
            <a:endParaRPr lang="ru-RU" sz="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0"/>
            <a:ext cx="4572000" cy="4221088"/>
          </a:xfrm>
        </p:spPr>
        <p:txBody>
          <a:bodyPr>
            <a:normAutofit fontScale="85000" lnSpcReduction="10000"/>
          </a:bodyPr>
          <a:lstStyle/>
          <a:p>
            <a:pPr marL="4572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</a:t>
            </a:r>
            <a:r>
              <a:rPr lang="ru-RU" sz="2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ru-RU" sz="2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Проект </a:t>
            </a:r>
            <a:r>
              <a:rPr lang="ru-RU" sz="2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«Мы разные, мы вместе</a:t>
            </a:r>
            <a:r>
              <a:rPr lang="ru-RU" sz="2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 </a:t>
            </a:r>
            <a:r>
              <a:rPr lang="ru-RU" sz="2300" b="1" dirty="0" smtClean="0">
                <a:solidFill>
                  <a:schemeClr val="tx1"/>
                </a:solidFill>
                <a:latin typeface="Times New Roman"/>
                <a:ea typeface="Calibri"/>
              </a:rPr>
              <a:t>Знакомили детей с родной страной (столицей, символикой, </a:t>
            </a:r>
            <a:r>
              <a:rPr lang="ru-RU" sz="2300" b="1" dirty="0">
                <a:solidFill>
                  <a:prstClr val="black"/>
                </a:solidFill>
                <a:latin typeface="Times New Roman"/>
                <a:ea typeface="Calibri"/>
              </a:rPr>
              <a:t>символами </a:t>
            </a:r>
            <a:r>
              <a:rPr lang="ru-RU" sz="2300" b="1" dirty="0" smtClean="0">
                <a:solidFill>
                  <a:schemeClr val="tx1"/>
                </a:solidFill>
                <a:latin typeface="Times New Roman"/>
                <a:ea typeface="Calibri"/>
              </a:rPr>
              <a:t>национальностями). </a:t>
            </a:r>
            <a:r>
              <a:rPr lang="ru-RU" sz="23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Учили быть толерантными по </a:t>
            </a:r>
            <a:r>
              <a:rPr lang="ru-RU" sz="2300" b="1" dirty="0" smtClean="0">
                <a:solidFill>
                  <a:schemeClr val="tx1"/>
                </a:solidFill>
                <a:latin typeface="Times New Roman"/>
                <a:ea typeface="Calibri"/>
              </a:rPr>
              <a:t>отношению </a:t>
            </a:r>
            <a:r>
              <a:rPr lang="ru-RU" sz="2300" b="1" dirty="0">
                <a:solidFill>
                  <a:schemeClr val="tx1"/>
                </a:solidFill>
                <a:latin typeface="Times New Roman"/>
                <a:ea typeface="Calibri"/>
              </a:rPr>
              <a:t>к людям разных национальностей. </a:t>
            </a:r>
            <a:r>
              <a:rPr lang="ru-RU" sz="2300" b="1" dirty="0" smtClean="0">
                <a:solidFill>
                  <a:schemeClr val="tx1"/>
                </a:solidFill>
                <a:latin typeface="Times New Roman"/>
                <a:ea typeface="Calibri"/>
              </a:rPr>
              <a:t>Рисовали куклу </a:t>
            </a:r>
            <a:r>
              <a:rPr lang="ru-RU" sz="2300" b="1" dirty="0">
                <a:solidFill>
                  <a:schemeClr val="tx1"/>
                </a:solidFill>
                <a:latin typeface="Times New Roman"/>
                <a:ea typeface="Calibri"/>
              </a:rPr>
              <a:t>в национальном </a:t>
            </a:r>
            <a:r>
              <a:rPr lang="ru-RU" sz="2300" b="1" dirty="0" smtClean="0">
                <a:solidFill>
                  <a:schemeClr val="tx1"/>
                </a:solidFill>
                <a:latin typeface="Times New Roman"/>
                <a:ea typeface="Calibri"/>
              </a:rPr>
              <a:t>русском костюме. </a:t>
            </a:r>
            <a:r>
              <a:rPr lang="ru-RU" sz="2300" b="1" dirty="0">
                <a:solidFill>
                  <a:schemeClr val="tx1"/>
                </a:solidFill>
                <a:latin typeface="Times New Roman"/>
                <a:ea typeface="Calibri"/>
              </a:rPr>
              <a:t>К</a:t>
            </a:r>
            <a:r>
              <a:rPr lang="ru-RU" sz="2300" b="1" dirty="0" smtClean="0">
                <a:solidFill>
                  <a:schemeClr val="tx1"/>
                </a:solidFill>
                <a:latin typeface="Times New Roman"/>
                <a:ea typeface="Calibri"/>
              </a:rPr>
              <a:t>онструировали </a:t>
            </a:r>
            <a:r>
              <a:rPr lang="ru-RU" sz="2300" b="1" dirty="0" smtClean="0">
                <a:solidFill>
                  <a:prstClr val="black"/>
                </a:solidFill>
                <a:latin typeface="Times New Roman"/>
                <a:ea typeface="Calibri"/>
              </a:rPr>
              <a:t>из </a:t>
            </a:r>
            <a:r>
              <a:rPr lang="ru-RU" sz="2300" b="1" dirty="0">
                <a:solidFill>
                  <a:prstClr val="black"/>
                </a:solidFill>
                <a:latin typeface="Times New Roman"/>
                <a:ea typeface="Calibri"/>
              </a:rPr>
              <a:t>Лего </a:t>
            </a:r>
            <a:r>
              <a:rPr lang="ru-RU" sz="2300" b="1" dirty="0" smtClean="0">
                <a:solidFill>
                  <a:schemeClr val="tx1"/>
                </a:solidFill>
                <a:latin typeface="Times New Roman"/>
                <a:ea typeface="Calibri"/>
              </a:rPr>
              <a:t>Московский кремль.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Показали «Сказку 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об отважных богатырях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».</a:t>
            </a:r>
            <a:endParaRPr lang="ru-RU" sz="2000" dirty="0">
              <a:latin typeface="Times New Roman"/>
              <a:ea typeface="Times New Roman"/>
            </a:endParaRPr>
          </a:p>
          <a:p>
            <a:pPr marL="45720" indent="0">
              <a:spcAft>
                <a:spcPts val="1000"/>
              </a:spcAft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644008" y="3140968"/>
            <a:ext cx="4499992" cy="371703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Ноябрь</a:t>
            </a:r>
            <a:r>
              <a:rPr lang="ru-RU" sz="2400" dirty="0">
                <a:latin typeface="Times New Roman"/>
                <a:ea typeface="Calibri"/>
              </a:rPr>
              <a:t> </a:t>
            </a:r>
            <a:r>
              <a:rPr lang="ru-RU" sz="2400" dirty="0" smtClean="0">
                <a:latin typeface="Times New Roman"/>
                <a:ea typeface="Calibri"/>
              </a:rPr>
              <a:t>                               </a:t>
            </a:r>
            <a:r>
              <a:rPr lang="ru-RU" b="1" dirty="0" smtClean="0">
                <a:solidFill>
                  <a:srgbClr val="FF0000"/>
                </a:solidFill>
                <a:latin typeface="Times New Roman"/>
                <a:ea typeface="Calibri"/>
              </a:rPr>
              <a:t>Осенний 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Calibri"/>
              </a:rPr>
              <a:t>декадник «Безопасная </a:t>
            </a:r>
            <a:r>
              <a:rPr lang="ru-RU" b="1" dirty="0" smtClean="0">
                <a:solidFill>
                  <a:srgbClr val="FF0000"/>
                </a:solidFill>
                <a:latin typeface="Times New Roman"/>
                <a:ea typeface="Calibri"/>
              </a:rPr>
              <a:t>  дорога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Calibri"/>
              </a:rPr>
              <a:t>» по </a:t>
            </a:r>
            <a:r>
              <a:rPr lang="ru-RU" b="1" dirty="0" smtClean="0">
                <a:solidFill>
                  <a:srgbClr val="FF0000"/>
                </a:solidFill>
                <a:latin typeface="Times New Roman"/>
                <a:ea typeface="Calibri"/>
              </a:rPr>
              <a:t>ПДД</a:t>
            </a:r>
            <a:r>
              <a:rPr lang="ru-RU" sz="2400" spc="-5" dirty="0">
                <a:latin typeface="Times New Roman"/>
                <a:ea typeface="Times New Roman"/>
              </a:rPr>
              <a:t> </a:t>
            </a:r>
            <a:r>
              <a:rPr lang="ru-RU" sz="2400" spc="-5" dirty="0" smtClean="0">
                <a:latin typeface="Times New Roman"/>
                <a:ea typeface="Times New Roman"/>
              </a:rPr>
              <a:t>                     </a:t>
            </a:r>
            <a:r>
              <a:rPr lang="ru-RU" sz="1800" b="1" spc="-5" dirty="0" smtClean="0">
                <a:solidFill>
                  <a:schemeClr val="tx1"/>
                </a:solidFill>
                <a:latin typeface="Times New Roman"/>
                <a:ea typeface="Times New Roman"/>
              </a:rPr>
              <a:t>Знакомили  </a:t>
            </a:r>
            <a:r>
              <a:rPr lang="ru-RU" sz="1800" b="1" spc="-5" dirty="0">
                <a:solidFill>
                  <a:schemeClr val="tx1"/>
                </a:solidFill>
                <a:latin typeface="Times New Roman"/>
                <a:ea typeface="Times New Roman"/>
              </a:rPr>
              <a:t>детей с правилами </a:t>
            </a:r>
            <a:r>
              <a:rPr lang="ru-RU" sz="1800" b="1" spc="-5" dirty="0" smtClean="0">
                <a:solidFill>
                  <a:schemeClr val="tx1"/>
                </a:solidFill>
                <a:latin typeface="Times New Roman"/>
                <a:ea typeface="Times New Roman"/>
              </a:rPr>
              <a:t>поведения </a:t>
            </a:r>
            <a:r>
              <a:rPr lang="ru-RU" sz="1800" b="1" spc="-5" dirty="0">
                <a:solidFill>
                  <a:schemeClr val="tx1"/>
                </a:solidFill>
                <a:latin typeface="Times New Roman"/>
                <a:ea typeface="Times New Roman"/>
              </a:rPr>
              <a:t>на </a:t>
            </a:r>
            <a:r>
              <a:rPr lang="ru-RU" sz="1800" b="1" spc="-5" dirty="0" smtClean="0">
                <a:solidFill>
                  <a:schemeClr val="tx1"/>
                </a:solidFill>
                <a:latin typeface="Times New Roman"/>
                <a:ea typeface="Times New Roman"/>
              </a:rPr>
              <a:t>улице; 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</a:rPr>
              <a:t>вспомнили 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</a:rPr>
              <a:t>известные дорожные знаки; </a:t>
            </a:r>
            <a:r>
              <a:rPr lang="ru-RU" sz="1800" b="1" spc="-5" dirty="0" smtClean="0">
                <a:solidFill>
                  <a:schemeClr val="tx1"/>
                </a:solidFill>
                <a:latin typeface="Times New Roman"/>
                <a:ea typeface="Times New Roman"/>
              </a:rPr>
              <a:t>закрепили предназначение тротуара, </a:t>
            </a:r>
            <a:r>
              <a:rPr lang="ru-RU" sz="1800" b="1" spc="-5" dirty="0">
                <a:solidFill>
                  <a:schemeClr val="tx1"/>
                </a:solidFill>
                <a:latin typeface="Times New Roman"/>
                <a:ea typeface="Times New Roman"/>
              </a:rPr>
              <a:t>проезжей части. </a:t>
            </a:r>
            <a:r>
              <a:rPr lang="ru-RU" sz="1800" b="1" spc="-5" dirty="0" smtClean="0">
                <a:solidFill>
                  <a:schemeClr val="tx1"/>
                </a:solidFill>
                <a:latin typeface="Times New Roman"/>
                <a:ea typeface="Times New Roman"/>
              </a:rPr>
              <a:t>Из ТИКО-конструктора строили вагоны </a:t>
            </a:r>
            <a:r>
              <a:rPr lang="ru-RU" sz="1800" b="1" spc="-5" dirty="0">
                <a:solidFill>
                  <a:schemeClr val="tx1"/>
                </a:solidFill>
                <a:latin typeface="Times New Roman"/>
                <a:ea typeface="Times New Roman"/>
              </a:rPr>
              <a:t>для </a:t>
            </a:r>
            <a:r>
              <a:rPr lang="ru-RU" sz="1800" b="1" spc="-5" dirty="0" smtClean="0">
                <a:solidFill>
                  <a:schemeClr val="tx1"/>
                </a:solidFill>
                <a:latin typeface="Times New Roman"/>
                <a:ea typeface="Times New Roman"/>
              </a:rPr>
              <a:t>поезда. «</a:t>
            </a:r>
            <a:r>
              <a:rPr lang="ru-RU" sz="1800" b="1" spc="-5" dirty="0">
                <a:solidFill>
                  <a:schemeClr val="tx1"/>
                </a:solidFill>
                <a:latin typeface="Times New Roman"/>
                <a:ea typeface="Times New Roman"/>
              </a:rPr>
              <a:t>Безопасный пешеходный переход</a:t>
            </a:r>
            <a:r>
              <a:rPr lang="ru-RU" sz="1800" b="1" spc="-5" dirty="0" smtClean="0">
                <a:solidFill>
                  <a:schemeClr val="tx1"/>
                </a:solidFill>
                <a:latin typeface="Times New Roman"/>
                <a:ea typeface="Times New Roman"/>
              </a:rPr>
              <a:t>»  изобразили на аппликации. Рисовали пассажирский транспорт.</a:t>
            </a:r>
            <a:endParaRPr lang="ru-RU" sz="1800" b="1" spc="-5" dirty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marL="45720" indent="0">
              <a:buNone/>
            </a:pP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Елена\фото детей\для презентации\Знакомство с историей светофора гр.№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6974"/>
            <a:ext cx="4635349" cy="3132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Елена\фото детей\для презентации\дракон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1242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347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8224" y="404664"/>
            <a:ext cx="1759983" cy="216024"/>
          </a:xfrm>
        </p:spPr>
        <p:txBody>
          <a:bodyPr/>
          <a:lstStyle/>
          <a:p>
            <a:pPr marL="0" indent="0">
              <a:buNone/>
            </a:pPr>
            <a:endParaRPr lang="ru-RU" sz="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56923"/>
            <a:ext cx="4560590" cy="3228061"/>
          </a:xfrm>
        </p:spPr>
        <p:txBody>
          <a:bodyPr>
            <a:normAutofit lnSpcReduction="10000"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</a:t>
            </a:r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Ноябрь</a:t>
            </a:r>
            <a:r>
              <a:rPr lang="ru-RU" sz="1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«Неделя правового просвещения»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Знакомились с правами и обязанностями ребёнка. На рисовании закрепляли представление о праве ребёнка на семью. Рисовали ребёнка, гуляющего с мамой в зимнем парке. Знакомились с  понятием о праве на отдых. На аппликации, вырезали и наклеивали любимую игрушку. Конструировали качели из Лего – конструктора.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644008" y="3633529"/>
            <a:ext cx="4392488" cy="30358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</a:pPr>
            <a:r>
              <a:rPr lang="ru-RU" sz="1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ноября - 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Всемирный день казачества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получили представление о происхождении донских казаков, их обычаях, традициях.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закрепления полученных знаний,  проведена игра – викторина «Мы – казачата». Дети показали свои знания о культуре и быте донских казаков.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</a:pPr>
            <a:endParaRPr lang="ru-RU" sz="18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Font typeface="Georgia" pitchFamily="18" charset="0"/>
              <a:buNone/>
            </a:pPr>
            <a:endParaRPr lang="ru-RU" sz="18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Елена\фото детей\IMG_20201118_0927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0"/>
            <a:ext cx="4413914" cy="3384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Елена\фото детей\для презентации\IMG_20201222_0950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5922"/>
            <a:ext cx="4654983" cy="3312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95722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1007</TotalTime>
  <Words>1405</Words>
  <Application>Microsoft Office PowerPoint</Application>
  <PresentationFormat>Экран (4:3)</PresentationFormat>
  <Paragraphs>84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Воздушный поток</vt:lpstr>
      <vt:lpstr>Муниципальное бюджетное дошкольное образовательное учреждение детский сад «Чебурашка» г. Волгодонска «Делу - время, потехе -час» </vt:lpstr>
      <vt:lpstr>Уважаемые родители!  Мы хотим рассказать вам, чем мы занимались с детьми первые четыре месяца учебного года, по запланированным тематическим неделям.  Цели образовательной рабочей программы подготовительной к школе группы 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Изучали финансовую грамотность </vt:lpstr>
      <vt:lpstr>Презентация PowerPoint</vt:lpstr>
      <vt:lpstr>Уважаемые родители! Не забывайте соблюдать правила профилактики короновирусной инфекции.  Берегите себя и своих близких!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Елена</cp:lastModifiedBy>
  <cp:revision>102</cp:revision>
  <dcterms:created xsi:type="dcterms:W3CDTF">2021-01-15T17:41:54Z</dcterms:created>
  <dcterms:modified xsi:type="dcterms:W3CDTF">2021-01-18T17:58:43Z</dcterms:modified>
</cp:coreProperties>
</file>